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16"/>
  </p:notesMasterIdLst>
  <p:handoutMasterIdLst>
    <p:handoutMasterId r:id="rId17"/>
  </p:handoutMasterIdLst>
  <p:sldIdLst>
    <p:sldId id="272" r:id="rId2"/>
    <p:sldId id="261" r:id="rId3"/>
    <p:sldId id="273" r:id="rId4"/>
    <p:sldId id="274" r:id="rId5"/>
    <p:sldId id="264" r:id="rId6"/>
    <p:sldId id="279" r:id="rId7"/>
    <p:sldId id="280" r:id="rId8"/>
    <p:sldId id="284" r:id="rId9"/>
    <p:sldId id="278" r:id="rId10"/>
    <p:sldId id="266" r:id="rId11"/>
    <p:sldId id="283" r:id="rId12"/>
    <p:sldId id="267" r:id="rId13"/>
    <p:sldId id="282" r:id="rId14"/>
    <p:sldId id="281" r:id="rId15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E87120"/>
    <a:srgbClr val="009900"/>
    <a:srgbClr val="9966FF"/>
    <a:srgbClr val="66FF66"/>
    <a:srgbClr val="00FFFF"/>
    <a:srgbClr val="6699FF"/>
    <a:srgbClr val="66669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0" autoAdjust="0"/>
    <p:restoredTop sz="84790"/>
  </p:normalViewPr>
  <p:slideViewPr>
    <p:cSldViewPr snapToGrid="0" snapToObjects="1">
      <p:cViewPr varScale="1">
        <p:scale>
          <a:sx n="81" d="100"/>
          <a:sy n="81" d="100"/>
        </p:scale>
        <p:origin x="43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97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284BFA-9B6D-4805-8484-0EB622ACBDB6}" type="doc">
      <dgm:prSet loTypeId="urn:microsoft.com/office/officeart/2008/layout/VerticalCurv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119947-3F44-477A-AD7A-B2AE23A587E7}">
      <dgm:prSet phldrT="[Text]" custT="1"/>
      <dgm:spPr/>
      <dgm:t>
        <a:bodyPr/>
        <a:lstStyle/>
        <a:p>
          <a:r>
            <a:rPr lang="en-US" sz="1800" dirty="0"/>
            <a:t>Rapid Refresh and ERA5 best represented the rotor-level wind speeds during the Atlantic and Pacific lidar buoy deployments, though Rapid Refresh exhibited a substantial slow bias </a:t>
          </a:r>
        </a:p>
      </dgm:t>
    </dgm:pt>
    <dgm:pt modelId="{3041755B-9CC8-4099-8030-8952CC3254EA}" type="parTrans" cxnId="{A8C8B4DD-C280-4385-AB2B-60EE1117BF24}">
      <dgm:prSet/>
      <dgm:spPr/>
      <dgm:t>
        <a:bodyPr/>
        <a:lstStyle/>
        <a:p>
          <a:endParaRPr lang="en-US"/>
        </a:p>
      </dgm:t>
    </dgm:pt>
    <dgm:pt modelId="{5DECE3FD-B998-4330-9BB2-7074D3559514}" type="sibTrans" cxnId="{A8C8B4DD-C280-4385-AB2B-60EE1117BF24}">
      <dgm:prSet/>
      <dgm:spPr/>
      <dgm:t>
        <a:bodyPr/>
        <a:lstStyle/>
        <a:p>
          <a:endParaRPr lang="en-US"/>
        </a:p>
      </dgm:t>
    </dgm:pt>
    <dgm:pt modelId="{70AD061A-C328-482E-B859-2C5490D5F771}">
      <dgm:prSet phldrT="[Text]" custT="1"/>
      <dgm:spPr/>
      <dgm:t>
        <a:bodyPr/>
        <a:lstStyle/>
        <a:p>
          <a:r>
            <a:rPr lang="en-US" sz="1800" dirty="0"/>
            <a:t>Diurnal wind speed patterns well-captured at New Jersey, Virginia, and Morro Bay, but significantly divergent during the summer at Humboldt</a:t>
          </a:r>
        </a:p>
      </dgm:t>
    </dgm:pt>
    <dgm:pt modelId="{C9D0A2CB-9C21-4C7C-8C47-45947395DE0C}" type="parTrans" cxnId="{C4DC5002-572A-4E44-9AD9-2F5E871C72CC}">
      <dgm:prSet/>
      <dgm:spPr/>
      <dgm:t>
        <a:bodyPr/>
        <a:lstStyle/>
        <a:p>
          <a:endParaRPr lang="en-US"/>
        </a:p>
      </dgm:t>
    </dgm:pt>
    <dgm:pt modelId="{1047C8C1-2C90-4935-804E-0959F9FD134E}" type="sibTrans" cxnId="{C4DC5002-572A-4E44-9AD9-2F5E871C72CC}">
      <dgm:prSet/>
      <dgm:spPr/>
      <dgm:t>
        <a:bodyPr/>
        <a:lstStyle/>
        <a:p>
          <a:endParaRPr lang="en-US"/>
        </a:p>
      </dgm:t>
    </dgm:pt>
    <dgm:pt modelId="{68FBE479-5792-46FB-82BA-67A2F4C8815D}">
      <dgm:prSet phldrT="[Text]" custT="1"/>
      <dgm:spPr/>
      <dgm:t>
        <a:bodyPr/>
        <a:lstStyle/>
        <a:p>
          <a:r>
            <a:rPr lang="en-US" sz="1800" dirty="0"/>
            <a:t>Ramp events and wind reversals are challenges for </a:t>
          </a:r>
          <a:r>
            <a:rPr lang="en-US" sz="1800" dirty="0" err="1"/>
            <a:t>reanalyses</a:t>
          </a:r>
          <a:endParaRPr lang="en-US" sz="1800" dirty="0"/>
        </a:p>
      </dgm:t>
    </dgm:pt>
    <dgm:pt modelId="{BC5EDFAC-8E1C-4877-A099-3D5E333165F4}" type="parTrans" cxnId="{EB0C3E32-CA00-4405-B0B2-5AEDA2F4253C}">
      <dgm:prSet/>
      <dgm:spPr/>
      <dgm:t>
        <a:bodyPr/>
        <a:lstStyle/>
        <a:p>
          <a:endParaRPr lang="en-US"/>
        </a:p>
      </dgm:t>
    </dgm:pt>
    <dgm:pt modelId="{EF46F990-1373-4609-A28E-E754596B7CFD}" type="sibTrans" cxnId="{EB0C3E32-CA00-4405-B0B2-5AEDA2F4253C}">
      <dgm:prSet/>
      <dgm:spPr/>
      <dgm:t>
        <a:bodyPr/>
        <a:lstStyle/>
        <a:p>
          <a:endParaRPr lang="en-US"/>
        </a:p>
      </dgm:t>
    </dgm:pt>
    <dgm:pt modelId="{CD2659BB-A34F-4BAB-8B8C-FB7C0516C160}">
      <dgm:prSet phldrT="[Text]" custT="1"/>
      <dgm:spPr/>
      <dgm:t>
        <a:bodyPr/>
        <a:lstStyle/>
        <a:p>
          <a:r>
            <a:rPr lang="en-US" sz="1800" dirty="0"/>
            <a:t>Model biases can result in capacity factors up to 15 percentage points lower than observed wind speeds indicate </a:t>
          </a:r>
        </a:p>
      </dgm:t>
    </dgm:pt>
    <dgm:pt modelId="{5F3C37AB-83C4-4AB1-919D-517865B4A139}" type="parTrans" cxnId="{E9E8957F-285D-40AE-B4A4-A76597F394DB}">
      <dgm:prSet/>
      <dgm:spPr/>
      <dgm:t>
        <a:bodyPr/>
        <a:lstStyle/>
        <a:p>
          <a:endParaRPr lang="en-US"/>
        </a:p>
      </dgm:t>
    </dgm:pt>
    <dgm:pt modelId="{6B954E66-6AD5-4FF4-8A0A-D4CD296A0070}" type="sibTrans" cxnId="{E9E8957F-285D-40AE-B4A4-A76597F394DB}">
      <dgm:prSet/>
      <dgm:spPr/>
      <dgm:t>
        <a:bodyPr/>
        <a:lstStyle/>
        <a:p>
          <a:endParaRPr lang="en-US"/>
        </a:p>
      </dgm:t>
    </dgm:pt>
    <dgm:pt modelId="{8D9805D5-35F9-483F-839F-566B1A71AE8A}" type="pres">
      <dgm:prSet presAssocID="{B1284BFA-9B6D-4805-8484-0EB622ACBDB6}" presName="Name0" presStyleCnt="0">
        <dgm:presLayoutVars>
          <dgm:chMax val="7"/>
          <dgm:chPref val="7"/>
          <dgm:dir/>
        </dgm:presLayoutVars>
      </dgm:prSet>
      <dgm:spPr/>
    </dgm:pt>
    <dgm:pt modelId="{3E2D433E-ECD2-458C-AD4E-449E88FC9580}" type="pres">
      <dgm:prSet presAssocID="{B1284BFA-9B6D-4805-8484-0EB622ACBDB6}" presName="Name1" presStyleCnt="0"/>
      <dgm:spPr/>
    </dgm:pt>
    <dgm:pt modelId="{56CD5AF2-F6D0-44E3-8EE1-192EAE40A291}" type="pres">
      <dgm:prSet presAssocID="{B1284BFA-9B6D-4805-8484-0EB622ACBDB6}" presName="cycle" presStyleCnt="0"/>
      <dgm:spPr/>
    </dgm:pt>
    <dgm:pt modelId="{1D7D680D-A4FB-4274-AE49-490DD4730080}" type="pres">
      <dgm:prSet presAssocID="{B1284BFA-9B6D-4805-8484-0EB622ACBDB6}" presName="srcNode" presStyleLbl="node1" presStyleIdx="0" presStyleCnt="4"/>
      <dgm:spPr/>
    </dgm:pt>
    <dgm:pt modelId="{444D154E-0B54-4609-9564-9C4ED858CE65}" type="pres">
      <dgm:prSet presAssocID="{B1284BFA-9B6D-4805-8484-0EB622ACBDB6}" presName="conn" presStyleLbl="parChTrans1D2" presStyleIdx="0" presStyleCnt="1"/>
      <dgm:spPr/>
    </dgm:pt>
    <dgm:pt modelId="{370F951C-9673-4812-82CA-6AF1C8AB5FE9}" type="pres">
      <dgm:prSet presAssocID="{B1284BFA-9B6D-4805-8484-0EB622ACBDB6}" presName="extraNode" presStyleLbl="node1" presStyleIdx="0" presStyleCnt="4"/>
      <dgm:spPr/>
    </dgm:pt>
    <dgm:pt modelId="{F834BC06-ADE6-495D-A46D-3EFB6E2FFBF9}" type="pres">
      <dgm:prSet presAssocID="{B1284BFA-9B6D-4805-8484-0EB622ACBDB6}" presName="dstNode" presStyleLbl="node1" presStyleIdx="0" presStyleCnt="4"/>
      <dgm:spPr/>
    </dgm:pt>
    <dgm:pt modelId="{B4668D4D-62F4-4482-BE27-BCB897D9C3D1}" type="pres">
      <dgm:prSet presAssocID="{58119947-3F44-477A-AD7A-B2AE23A587E7}" presName="text_1" presStyleLbl="node1" presStyleIdx="0" presStyleCnt="4" custLinFactNeighborX="-316">
        <dgm:presLayoutVars>
          <dgm:bulletEnabled val="1"/>
        </dgm:presLayoutVars>
      </dgm:prSet>
      <dgm:spPr/>
    </dgm:pt>
    <dgm:pt modelId="{F6798896-8E21-403F-8B1C-1C025052CFE8}" type="pres">
      <dgm:prSet presAssocID="{58119947-3F44-477A-AD7A-B2AE23A587E7}" presName="accent_1" presStyleCnt="0"/>
      <dgm:spPr/>
    </dgm:pt>
    <dgm:pt modelId="{AD423AD2-8238-4A77-9134-1A3ECA076534}" type="pres">
      <dgm:prSet presAssocID="{58119947-3F44-477A-AD7A-B2AE23A587E7}" presName="accentRepeatNode" presStyleLbl="solidFgAcc1" presStyleIdx="0" presStyleCnt="4"/>
      <dgm:spPr/>
    </dgm:pt>
    <dgm:pt modelId="{40530CF7-A25D-457D-BF22-125387BCFC1C}" type="pres">
      <dgm:prSet presAssocID="{CD2659BB-A34F-4BAB-8B8C-FB7C0516C160}" presName="text_2" presStyleLbl="node1" presStyleIdx="1" presStyleCnt="4">
        <dgm:presLayoutVars>
          <dgm:bulletEnabled val="1"/>
        </dgm:presLayoutVars>
      </dgm:prSet>
      <dgm:spPr/>
    </dgm:pt>
    <dgm:pt modelId="{DA1E8F96-30CA-4282-BC37-DBC6232B66EF}" type="pres">
      <dgm:prSet presAssocID="{CD2659BB-A34F-4BAB-8B8C-FB7C0516C160}" presName="accent_2" presStyleCnt="0"/>
      <dgm:spPr/>
    </dgm:pt>
    <dgm:pt modelId="{BE3D7504-80D3-4662-ACF8-48E1545AB700}" type="pres">
      <dgm:prSet presAssocID="{CD2659BB-A34F-4BAB-8B8C-FB7C0516C160}" presName="accentRepeatNode" presStyleLbl="solidFgAcc1" presStyleIdx="1" presStyleCnt="4"/>
      <dgm:spPr/>
    </dgm:pt>
    <dgm:pt modelId="{0C9DA45C-967D-4BFB-AAFA-B9A9AE1CFC6E}" type="pres">
      <dgm:prSet presAssocID="{70AD061A-C328-482E-B859-2C5490D5F771}" presName="text_3" presStyleLbl="node1" presStyleIdx="2" presStyleCnt="4">
        <dgm:presLayoutVars>
          <dgm:bulletEnabled val="1"/>
        </dgm:presLayoutVars>
      </dgm:prSet>
      <dgm:spPr/>
    </dgm:pt>
    <dgm:pt modelId="{8601DC7F-BBA4-4C78-A5D7-83EEEE82F63E}" type="pres">
      <dgm:prSet presAssocID="{70AD061A-C328-482E-B859-2C5490D5F771}" presName="accent_3" presStyleCnt="0"/>
      <dgm:spPr/>
    </dgm:pt>
    <dgm:pt modelId="{BE49D408-DB7B-481E-8C22-D8857968A56E}" type="pres">
      <dgm:prSet presAssocID="{70AD061A-C328-482E-B859-2C5490D5F771}" presName="accentRepeatNode" presStyleLbl="solidFgAcc1" presStyleIdx="2" presStyleCnt="4"/>
      <dgm:spPr/>
    </dgm:pt>
    <dgm:pt modelId="{1854DBCF-635C-461B-9D59-412A7140F05C}" type="pres">
      <dgm:prSet presAssocID="{68FBE479-5792-46FB-82BA-67A2F4C8815D}" presName="text_4" presStyleLbl="node1" presStyleIdx="3" presStyleCnt="4">
        <dgm:presLayoutVars>
          <dgm:bulletEnabled val="1"/>
        </dgm:presLayoutVars>
      </dgm:prSet>
      <dgm:spPr/>
    </dgm:pt>
    <dgm:pt modelId="{AD514685-1158-44F6-8ABC-78850BEE87F4}" type="pres">
      <dgm:prSet presAssocID="{68FBE479-5792-46FB-82BA-67A2F4C8815D}" presName="accent_4" presStyleCnt="0"/>
      <dgm:spPr/>
    </dgm:pt>
    <dgm:pt modelId="{AF929A99-C913-49D7-8506-341B9571F0C6}" type="pres">
      <dgm:prSet presAssocID="{68FBE479-5792-46FB-82BA-67A2F4C8815D}" presName="accentRepeatNode" presStyleLbl="solidFgAcc1" presStyleIdx="3" presStyleCnt="4"/>
      <dgm:spPr/>
    </dgm:pt>
  </dgm:ptLst>
  <dgm:cxnLst>
    <dgm:cxn modelId="{C4DC5002-572A-4E44-9AD9-2F5E871C72CC}" srcId="{B1284BFA-9B6D-4805-8484-0EB622ACBDB6}" destId="{70AD061A-C328-482E-B859-2C5490D5F771}" srcOrd="2" destOrd="0" parTransId="{C9D0A2CB-9C21-4C7C-8C47-45947395DE0C}" sibTransId="{1047C8C1-2C90-4935-804E-0959F9FD134E}"/>
    <dgm:cxn modelId="{12FB0828-EDA5-407B-B495-26DF5DFE2D55}" type="presOf" srcId="{B1284BFA-9B6D-4805-8484-0EB622ACBDB6}" destId="{8D9805D5-35F9-483F-839F-566B1A71AE8A}" srcOrd="0" destOrd="0" presId="urn:microsoft.com/office/officeart/2008/layout/VerticalCurvedList"/>
    <dgm:cxn modelId="{74D2282D-E161-4CEA-8ABA-697210FA3C7D}" type="presOf" srcId="{CD2659BB-A34F-4BAB-8B8C-FB7C0516C160}" destId="{40530CF7-A25D-457D-BF22-125387BCFC1C}" srcOrd="0" destOrd="0" presId="urn:microsoft.com/office/officeart/2008/layout/VerticalCurvedList"/>
    <dgm:cxn modelId="{EB0C3E32-CA00-4405-B0B2-5AEDA2F4253C}" srcId="{B1284BFA-9B6D-4805-8484-0EB622ACBDB6}" destId="{68FBE479-5792-46FB-82BA-67A2F4C8815D}" srcOrd="3" destOrd="0" parTransId="{BC5EDFAC-8E1C-4877-A099-3D5E333165F4}" sibTransId="{EF46F990-1373-4609-A28E-E754596B7CFD}"/>
    <dgm:cxn modelId="{8F08453D-AF7D-47BC-B79D-6F7D4A96FF99}" type="presOf" srcId="{58119947-3F44-477A-AD7A-B2AE23A587E7}" destId="{B4668D4D-62F4-4482-BE27-BCB897D9C3D1}" srcOrd="0" destOrd="0" presId="urn:microsoft.com/office/officeart/2008/layout/VerticalCurvedList"/>
    <dgm:cxn modelId="{3BC9DA53-C52E-41E8-8FDE-CB684A3273E5}" type="presOf" srcId="{70AD061A-C328-482E-B859-2C5490D5F771}" destId="{0C9DA45C-967D-4BFB-AAFA-B9A9AE1CFC6E}" srcOrd="0" destOrd="0" presId="urn:microsoft.com/office/officeart/2008/layout/VerticalCurvedList"/>
    <dgm:cxn modelId="{6081A07C-C525-461A-92FD-AC6DAD671F6D}" type="presOf" srcId="{5DECE3FD-B998-4330-9BB2-7074D3559514}" destId="{444D154E-0B54-4609-9564-9C4ED858CE65}" srcOrd="0" destOrd="0" presId="urn:microsoft.com/office/officeart/2008/layout/VerticalCurvedList"/>
    <dgm:cxn modelId="{E9E8957F-285D-40AE-B4A4-A76597F394DB}" srcId="{B1284BFA-9B6D-4805-8484-0EB622ACBDB6}" destId="{CD2659BB-A34F-4BAB-8B8C-FB7C0516C160}" srcOrd="1" destOrd="0" parTransId="{5F3C37AB-83C4-4AB1-919D-517865B4A139}" sibTransId="{6B954E66-6AD5-4FF4-8A0A-D4CD296A0070}"/>
    <dgm:cxn modelId="{BB388B8D-FC19-4E59-9694-1B037CC3870F}" type="presOf" srcId="{68FBE479-5792-46FB-82BA-67A2F4C8815D}" destId="{1854DBCF-635C-461B-9D59-412A7140F05C}" srcOrd="0" destOrd="0" presId="urn:microsoft.com/office/officeart/2008/layout/VerticalCurvedList"/>
    <dgm:cxn modelId="{A8C8B4DD-C280-4385-AB2B-60EE1117BF24}" srcId="{B1284BFA-9B6D-4805-8484-0EB622ACBDB6}" destId="{58119947-3F44-477A-AD7A-B2AE23A587E7}" srcOrd="0" destOrd="0" parTransId="{3041755B-9CC8-4099-8030-8952CC3254EA}" sibTransId="{5DECE3FD-B998-4330-9BB2-7074D3559514}"/>
    <dgm:cxn modelId="{1EBE58CF-19C1-4F5C-937B-D29A69D5ED63}" type="presParOf" srcId="{8D9805D5-35F9-483F-839F-566B1A71AE8A}" destId="{3E2D433E-ECD2-458C-AD4E-449E88FC9580}" srcOrd="0" destOrd="0" presId="urn:microsoft.com/office/officeart/2008/layout/VerticalCurvedList"/>
    <dgm:cxn modelId="{78175E3E-4E41-4A14-B646-43D3B7C403F8}" type="presParOf" srcId="{3E2D433E-ECD2-458C-AD4E-449E88FC9580}" destId="{56CD5AF2-F6D0-44E3-8EE1-192EAE40A291}" srcOrd="0" destOrd="0" presId="urn:microsoft.com/office/officeart/2008/layout/VerticalCurvedList"/>
    <dgm:cxn modelId="{8D821EB1-5595-448B-B02C-A20469DBAE43}" type="presParOf" srcId="{56CD5AF2-F6D0-44E3-8EE1-192EAE40A291}" destId="{1D7D680D-A4FB-4274-AE49-490DD4730080}" srcOrd="0" destOrd="0" presId="urn:microsoft.com/office/officeart/2008/layout/VerticalCurvedList"/>
    <dgm:cxn modelId="{7FF25C67-D08C-4596-87B8-7687579EF2CF}" type="presParOf" srcId="{56CD5AF2-F6D0-44E3-8EE1-192EAE40A291}" destId="{444D154E-0B54-4609-9564-9C4ED858CE65}" srcOrd="1" destOrd="0" presId="urn:microsoft.com/office/officeart/2008/layout/VerticalCurvedList"/>
    <dgm:cxn modelId="{9ECF24E9-EEE9-4014-A2F2-CEDC9E1C1D82}" type="presParOf" srcId="{56CD5AF2-F6D0-44E3-8EE1-192EAE40A291}" destId="{370F951C-9673-4812-82CA-6AF1C8AB5FE9}" srcOrd="2" destOrd="0" presId="urn:microsoft.com/office/officeart/2008/layout/VerticalCurvedList"/>
    <dgm:cxn modelId="{0BEC4116-CBC1-4A63-87E2-2C64CF129256}" type="presParOf" srcId="{56CD5AF2-F6D0-44E3-8EE1-192EAE40A291}" destId="{F834BC06-ADE6-495D-A46D-3EFB6E2FFBF9}" srcOrd="3" destOrd="0" presId="urn:microsoft.com/office/officeart/2008/layout/VerticalCurvedList"/>
    <dgm:cxn modelId="{77ED40D6-83D3-4B0B-9981-364504507458}" type="presParOf" srcId="{3E2D433E-ECD2-458C-AD4E-449E88FC9580}" destId="{B4668D4D-62F4-4482-BE27-BCB897D9C3D1}" srcOrd="1" destOrd="0" presId="urn:microsoft.com/office/officeart/2008/layout/VerticalCurvedList"/>
    <dgm:cxn modelId="{469C15DE-836A-43F9-A3FD-ED0386C8569E}" type="presParOf" srcId="{3E2D433E-ECD2-458C-AD4E-449E88FC9580}" destId="{F6798896-8E21-403F-8B1C-1C025052CFE8}" srcOrd="2" destOrd="0" presId="urn:microsoft.com/office/officeart/2008/layout/VerticalCurvedList"/>
    <dgm:cxn modelId="{41287A4D-7A66-462E-B38C-8BC07FE4F277}" type="presParOf" srcId="{F6798896-8E21-403F-8B1C-1C025052CFE8}" destId="{AD423AD2-8238-4A77-9134-1A3ECA076534}" srcOrd="0" destOrd="0" presId="urn:microsoft.com/office/officeart/2008/layout/VerticalCurvedList"/>
    <dgm:cxn modelId="{D5F18848-9F36-46B4-8EEA-351FD2777D7E}" type="presParOf" srcId="{3E2D433E-ECD2-458C-AD4E-449E88FC9580}" destId="{40530CF7-A25D-457D-BF22-125387BCFC1C}" srcOrd="3" destOrd="0" presId="urn:microsoft.com/office/officeart/2008/layout/VerticalCurvedList"/>
    <dgm:cxn modelId="{57D1C370-C228-41CB-BC58-7EF68A9B8421}" type="presParOf" srcId="{3E2D433E-ECD2-458C-AD4E-449E88FC9580}" destId="{DA1E8F96-30CA-4282-BC37-DBC6232B66EF}" srcOrd="4" destOrd="0" presId="urn:microsoft.com/office/officeart/2008/layout/VerticalCurvedList"/>
    <dgm:cxn modelId="{A6C25876-546A-404C-BE6D-23FB51409424}" type="presParOf" srcId="{DA1E8F96-30CA-4282-BC37-DBC6232B66EF}" destId="{BE3D7504-80D3-4662-ACF8-48E1545AB700}" srcOrd="0" destOrd="0" presId="urn:microsoft.com/office/officeart/2008/layout/VerticalCurvedList"/>
    <dgm:cxn modelId="{D1F5A947-8859-42D1-84E2-62E52F868BE8}" type="presParOf" srcId="{3E2D433E-ECD2-458C-AD4E-449E88FC9580}" destId="{0C9DA45C-967D-4BFB-AAFA-B9A9AE1CFC6E}" srcOrd="5" destOrd="0" presId="urn:microsoft.com/office/officeart/2008/layout/VerticalCurvedList"/>
    <dgm:cxn modelId="{7518894D-DEA1-4241-B292-A21193216E8C}" type="presParOf" srcId="{3E2D433E-ECD2-458C-AD4E-449E88FC9580}" destId="{8601DC7F-BBA4-4C78-A5D7-83EEEE82F63E}" srcOrd="6" destOrd="0" presId="urn:microsoft.com/office/officeart/2008/layout/VerticalCurvedList"/>
    <dgm:cxn modelId="{96D976FF-A65E-42DF-BB54-019ED675B9F0}" type="presParOf" srcId="{8601DC7F-BBA4-4C78-A5D7-83EEEE82F63E}" destId="{BE49D408-DB7B-481E-8C22-D8857968A56E}" srcOrd="0" destOrd="0" presId="urn:microsoft.com/office/officeart/2008/layout/VerticalCurvedList"/>
    <dgm:cxn modelId="{A6648A3C-8627-4DA0-BC11-8E278A87A3E3}" type="presParOf" srcId="{3E2D433E-ECD2-458C-AD4E-449E88FC9580}" destId="{1854DBCF-635C-461B-9D59-412A7140F05C}" srcOrd="7" destOrd="0" presId="urn:microsoft.com/office/officeart/2008/layout/VerticalCurvedList"/>
    <dgm:cxn modelId="{7B038D0D-C207-48C1-8F6A-E6943738FB32}" type="presParOf" srcId="{3E2D433E-ECD2-458C-AD4E-449E88FC9580}" destId="{AD514685-1158-44F6-8ABC-78850BEE87F4}" srcOrd="8" destOrd="0" presId="urn:microsoft.com/office/officeart/2008/layout/VerticalCurvedList"/>
    <dgm:cxn modelId="{8F77465F-16CC-4276-B714-EC268D6EC038}" type="presParOf" srcId="{AD514685-1158-44F6-8ABC-78850BEE87F4}" destId="{AF929A99-C913-49D7-8506-341B9571F0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284BFA-9B6D-4805-8484-0EB622ACBDB6}" type="doc">
      <dgm:prSet loTypeId="urn:microsoft.com/office/officeart/2008/layout/VerticalCurv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8119947-3F44-477A-AD7A-B2AE23A587E7}">
      <dgm:prSet phldrT="[Text]" custT="1"/>
      <dgm:spPr/>
      <dgm:t>
        <a:bodyPr/>
        <a:lstStyle/>
        <a:p>
          <a:r>
            <a:rPr lang="en-US" sz="1800" dirty="0"/>
            <a:t>Comparisons of lidar profiles and ERA5 profiles during low-level jet events</a:t>
          </a:r>
        </a:p>
      </dgm:t>
    </dgm:pt>
    <dgm:pt modelId="{3041755B-9CC8-4099-8030-8952CC3254EA}" type="parTrans" cxnId="{A8C8B4DD-C280-4385-AB2B-60EE1117BF24}">
      <dgm:prSet/>
      <dgm:spPr/>
      <dgm:t>
        <a:bodyPr/>
        <a:lstStyle/>
        <a:p>
          <a:endParaRPr lang="en-US"/>
        </a:p>
      </dgm:t>
    </dgm:pt>
    <dgm:pt modelId="{5DECE3FD-B998-4330-9BB2-7074D3559514}" type="sibTrans" cxnId="{A8C8B4DD-C280-4385-AB2B-60EE1117BF24}">
      <dgm:prSet/>
      <dgm:spPr/>
      <dgm:t>
        <a:bodyPr/>
        <a:lstStyle/>
        <a:p>
          <a:endParaRPr lang="en-US"/>
        </a:p>
      </dgm:t>
    </dgm:pt>
    <dgm:pt modelId="{70AD061A-C328-482E-B859-2C5490D5F771}">
      <dgm:prSet phldrT="[Text]" custT="1"/>
      <dgm:spPr/>
      <dgm:t>
        <a:bodyPr/>
        <a:lstStyle/>
        <a:p>
          <a:r>
            <a:rPr lang="en-US" sz="1800" dirty="0"/>
            <a:t>Continuous Offshore Lidar Large Eddy Simulation Observatory</a:t>
          </a:r>
        </a:p>
      </dgm:t>
    </dgm:pt>
    <dgm:pt modelId="{C9D0A2CB-9C21-4C7C-8C47-45947395DE0C}" type="parTrans" cxnId="{C4DC5002-572A-4E44-9AD9-2F5E871C72CC}">
      <dgm:prSet/>
      <dgm:spPr/>
      <dgm:t>
        <a:bodyPr/>
        <a:lstStyle/>
        <a:p>
          <a:endParaRPr lang="en-US"/>
        </a:p>
      </dgm:t>
    </dgm:pt>
    <dgm:pt modelId="{1047C8C1-2C90-4935-804E-0959F9FD134E}" type="sibTrans" cxnId="{C4DC5002-572A-4E44-9AD9-2F5E871C72CC}">
      <dgm:prSet/>
      <dgm:spPr/>
      <dgm:t>
        <a:bodyPr/>
        <a:lstStyle/>
        <a:p>
          <a:endParaRPr lang="en-US"/>
        </a:p>
      </dgm:t>
    </dgm:pt>
    <dgm:pt modelId="{68FBE479-5792-46FB-82BA-67A2F4C8815D}">
      <dgm:prSet phldrT="[Text]" custT="1"/>
      <dgm:spPr/>
      <dgm:t>
        <a:bodyPr/>
        <a:lstStyle/>
        <a:p>
          <a:r>
            <a:rPr lang="en-US" sz="1800" dirty="0"/>
            <a:t>DOE buoy deployment in Hawaii in partnership with the Bureau of Ocean Energy Management</a:t>
          </a:r>
        </a:p>
      </dgm:t>
    </dgm:pt>
    <dgm:pt modelId="{BC5EDFAC-8E1C-4877-A099-3D5E333165F4}" type="parTrans" cxnId="{EB0C3E32-CA00-4405-B0B2-5AEDA2F4253C}">
      <dgm:prSet/>
      <dgm:spPr/>
      <dgm:t>
        <a:bodyPr/>
        <a:lstStyle/>
        <a:p>
          <a:endParaRPr lang="en-US"/>
        </a:p>
      </dgm:t>
    </dgm:pt>
    <dgm:pt modelId="{EF46F990-1373-4609-A28E-E754596B7CFD}" type="sibTrans" cxnId="{EB0C3E32-CA00-4405-B0B2-5AEDA2F4253C}">
      <dgm:prSet/>
      <dgm:spPr/>
      <dgm:t>
        <a:bodyPr/>
        <a:lstStyle/>
        <a:p>
          <a:endParaRPr lang="en-US"/>
        </a:p>
      </dgm:t>
    </dgm:pt>
    <dgm:pt modelId="{CD2659BB-A34F-4BAB-8B8C-FB7C0516C160}">
      <dgm:prSet phldrT="[Text]" custT="1"/>
      <dgm:spPr/>
      <dgm:t>
        <a:bodyPr/>
        <a:lstStyle/>
        <a:p>
          <a:r>
            <a:rPr lang="en-US" sz="1800" dirty="0"/>
            <a:t>Coupled wind-wave high-resolution WRF modeling case studies when </a:t>
          </a:r>
          <a:r>
            <a:rPr lang="en-US" sz="1800" dirty="0" err="1"/>
            <a:t>reanalyses</a:t>
          </a:r>
          <a:r>
            <a:rPr lang="en-US" sz="1800" dirty="0"/>
            <a:t> diverge from observations</a:t>
          </a:r>
        </a:p>
      </dgm:t>
    </dgm:pt>
    <dgm:pt modelId="{5F3C37AB-83C4-4AB1-919D-517865B4A139}" type="parTrans" cxnId="{E9E8957F-285D-40AE-B4A4-A76597F394DB}">
      <dgm:prSet/>
      <dgm:spPr/>
      <dgm:t>
        <a:bodyPr/>
        <a:lstStyle/>
        <a:p>
          <a:endParaRPr lang="en-US"/>
        </a:p>
      </dgm:t>
    </dgm:pt>
    <dgm:pt modelId="{6B954E66-6AD5-4FF4-8A0A-D4CD296A0070}" type="sibTrans" cxnId="{E9E8957F-285D-40AE-B4A4-A76597F394DB}">
      <dgm:prSet/>
      <dgm:spPr/>
      <dgm:t>
        <a:bodyPr/>
        <a:lstStyle/>
        <a:p>
          <a:endParaRPr lang="en-US"/>
        </a:p>
      </dgm:t>
    </dgm:pt>
    <dgm:pt modelId="{8D9805D5-35F9-483F-839F-566B1A71AE8A}" type="pres">
      <dgm:prSet presAssocID="{B1284BFA-9B6D-4805-8484-0EB622ACBDB6}" presName="Name0" presStyleCnt="0">
        <dgm:presLayoutVars>
          <dgm:chMax val="7"/>
          <dgm:chPref val="7"/>
          <dgm:dir/>
        </dgm:presLayoutVars>
      </dgm:prSet>
      <dgm:spPr/>
    </dgm:pt>
    <dgm:pt modelId="{3E2D433E-ECD2-458C-AD4E-449E88FC9580}" type="pres">
      <dgm:prSet presAssocID="{B1284BFA-9B6D-4805-8484-0EB622ACBDB6}" presName="Name1" presStyleCnt="0"/>
      <dgm:spPr/>
    </dgm:pt>
    <dgm:pt modelId="{56CD5AF2-F6D0-44E3-8EE1-192EAE40A291}" type="pres">
      <dgm:prSet presAssocID="{B1284BFA-9B6D-4805-8484-0EB622ACBDB6}" presName="cycle" presStyleCnt="0"/>
      <dgm:spPr/>
    </dgm:pt>
    <dgm:pt modelId="{1D7D680D-A4FB-4274-AE49-490DD4730080}" type="pres">
      <dgm:prSet presAssocID="{B1284BFA-9B6D-4805-8484-0EB622ACBDB6}" presName="srcNode" presStyleLbl="node1" presStyleIdx="0" presStyleCnt="4"/>
      <dgm:spPr/>
    </dgm:pt>
    <dgm:pt modelId="{444D154E-0B54-4609-9564-9C4ED858CE65}" type="pres">
      <dgm:prSet presAssocID="{B1284BFA-9B6D-4805-8484-0EB622ACBDB6}" presName="conn" presStyleLbl="parChTrans1D2" presStyleIdx="0" presStyleCnt="1"/>
      <dgm:spPr/>
    </dgm:pt>
    <dgm:pt modelId="{370F951C-9673-4812-82CA-6AF1C8AB5FE9}" type="pres">
      <dgm:prSet presAssocID="{B1284BFA-9B6D-4805-8484-0EB622ACBDB6}" presName="extraNode" presStyleLbl="node1" presStyleIdx="0" presStyleCnt="4"/>
      <dgm:spPr/>
    </dgm:pt>
    <dgm:pt modelId="{F834BC06-ADE6-495D-A46D-3EFB6E2FFBF9}" type="pres">
      <dgm:prSet presAssocID="{B1284BFA-9B6D-4805-8484-0EB622ACBDB6}" presName="dstNode" presStyleLbl="node1" presStyleIdx="0" presStyleCnt="4"/>
      <dgm:spPr/>
    </dgm:pt>
    <dgm:pt modelId="{B4668D4D-62F4-4482-BE27-BCB897D9C3D1}" type="pres">
      <dgm:prSet presAssocID="{58119947-3F44-477A-AD7A-B2AE23A587E7}" presName="text_1" presStyleLbl="node1" presStyleIdx="0" presStyleCnt="4" custLinFactNeighborX="-316">
        <dgm:presLayoutVars>
          <dgm:bulletEnabled val="1"/>
        </dgm:presLayoutVars>
      </dgm:prSet>
      <dgm:spPr/>
    </dgm:pt>
    <dgm:pt modelId="{F6798896-8E21-403F-8B1C-1C025052CFE8}" type="pres">
      <dgm:prSet presAssocID="{58119947-3F44-477A-AD7A-B2AE23A587E7}" presName="accent_1" presStyleCnt="0"/>
      <dgm:spPr/>
    </dgm:pt>
    <dgm:pt modelId="{AD423AD2-8238-4A77-9134-1A3ECA076534}" type="pres">
      <dgm:prSet presAssocID="{58119947-3F44-477A-AD7A-B2AE23A587E7}" presName="accentRepeatNode" presStyleLbl="solidFgAcc1" presStyleIdx="0" presStyleCnt="4"/>
      <dgm:spPr/>
    </dgm:pt>
    <dgm:pt modelId="{40530CF7-A25D-457D-BF22-125387BCFC1C}" type="pres">
      <dgm:prSet presAssocID="{CD2659BB-A34F-4BAB-8B8C-FB7C0516C160}" presName="text_2" presStyleLbl="node1" presStyleIdx="1" presStyleCnt="4">
        <dgm:presLayoutVars>
          <dgm:bulletEnabled val="1"/>
        </dgm:presLayoutVars>
      </dgm:prSet>
      <dgm:spPr/>
    </dgm:pt>
    <dgm:pt modelId="{DA1E8F96-30CA-4282-BC37-DBC6232B66EF}" type="pres">
      <dgm:prSet presAssocID="{CD2659BB-A34F-4BAB-8B8C-FB7C0516C160}" presName="accent_2" presStyleCnt="0"/>
      <dgm:spPr/>
    </dgm:pt>
    <dgm:pt modelId="{BE3D7504-80D3-4662-ACF8-48E1545AB700}" type="pres">
      <dgm:prSet presAssocID="{CD2659BB-A34F-4BAB-8B8C-FB7C0516C160}" presName="accentRepeatNode" presStyleLbl="solidFgAcc1" presStyleIdx="1" presStyleCnt="4"/>
      <dgm:spPr/>
    </dgm:pt>
    <dgm:pt modelId="{0C9DA45C-967D-4BFB-AAFA-B9A9AE1CFC6E}" type="pres">
      <dgm:prSet presAssocID="{70AD061A-C328-482E-B859-2C5490D5F771}" presName="text_3" presStyleLbl="node1" presStyleIdx="2" presStyleCnt="4">
        <dgm:presLayoutVars>
          <dgm:bulletEnabled val="1"/>
        </dgm:presLayoutVars>
      </dgm:prSet>
      <dgm:spPr/>
    </dgm:pt>
    <dgm:pt modelId="{8601DC7F-BBA4-4C78-A5D7-83EEEE82F63E}" type="pres">
      <dgm:prSet presAssocID="{70AD061A-C328-482E-B859-2C5490D5F771}" presName="accent_3" presStyleCnt="0"/>
      <dgm:spPr/>
    </dgm:pt>
    <dgm:pt modelId="{BE49D408-DB7B-481E-8C22-D8857968A56E}" type="pres">
      <dgm:prSet presAssocID="{70AD061A-C328-482E-B859-2C5490D5F771}" presName="accentRepeatNode" presStyleLbl="solidFgAcc1" presStyleIdx="2" presStyleCnt="4"/>
      <dgm:spPr/>
    </dgm:pt>
    <dgm:pt modelId="{1854DBCF-635C-461B-9D59-412A7140F05C}" type="pres">
      <dgm:prSet presAssocID="{68FBE479-5792-46FB-82BA-67A2F4C8815D}" presName="text_4" presStyleLbl="node1" presStyleIdx="3" presStyleCnt="4">
        <dgm:presLayoutVars>
          <dgm:bulletEnabled val="1"/>
        </dgm:presLayoutVars>
      </dgm:prSet>
      <dgm:spPr/>
    </dgm:pt>
    <dgm:pt modelId="{AD514685-1158-44F6-8ABC-78850BEE87F4}" type="pres">
      <dgm:prSet presAssocID="{68FBE479-5792-46FB-82BA-67A2F4C8815D}" presName="accent_4" presStyleCnt="0"/>
      <dgm:spPr/>
    </dgm:pt>
    <dgm:pt modelId="{AF929A99-C913-49D7-8506-341B9571F0C6}" type="pres">
      <dgm:prSet presAssocID="{68FBE479-5792-46FB-82BA-67A2F4C8815D}" presName="accentRepeatNode" presStyleLbl="solidFgAcc1" presStyleIdx="3" presStyleCnt="4"/>
      <dgm:spPr/>
    </dgm:pt>
  </dgm:ptLst>
  <dgm:cxnLst>
    <dgm:cxn modelId="{C4DC5002-572A-4E44-9AD9-2F5E871C72CC}" srcId="{B1284BFA-9B6D-4805-8484-0EB622ACBDB6}" destId="{70AD061A-C328-482E-B859-2C5490D5F771}" srcOrd="2" destOrd="0" parTransId="{C9D0A2CB-9C21-4C7C-8C47-45947395DE0C}" sibTransId="{1047C8C1-2C90-4935-804E-0959F9FD134E}"/>
    <dgm:cxn modelId="{12FB0828-EDA5-407B-B495-26DF5DFE2D55}" type="presOf" srcId="{B1284BFA-9B6D-4805-8484-0EB622ACBDB6}" destId="{8D9805D5-35F9-483F-839F-566B1A71AE8A}" srcOrd="0" destOrd="0" presId="urn:microsoft.com/office/officeart/2008/layout/VerticalCurvedList"/>
    <dgm:cxn modelId="{74D2282D-E161-4CEA-8ABA-697210FA3C7D}" type="presOf" srcId="{CD2659BB-A34F-4BAB-8B8C-FB7C0516C160}" destId="{40530CF7-A25D-457D-BF22-125387BCFC1C}" srcOrd="0" destOrd="0" presId="urn:microsoft.com/office/officeart/2008/layout/VerticalCurvedList"/>
    <dgm:cxn modelId="{EB0C3E32-CA00-4405-B0B2-5AEDA2F4253C}" srcId="{B1284BFA-9B6D-4805-8484-0EB622ACBDB6}" destId="{68FBE479-5792-46FB-82BA-67A2F4C8815D}" srcOrd="3" destOrd="0" parTransId="{BC5EDFAC-8E1C-4877-A099-3D5E333165F4}" sibTransId="{EF46F990-1373-4609-A28E-E754596B7CFD}"/>
    <dgm:cxn modelId="{8F08453D-AF7D-47BC-B79D-6F7D4A96FF99}" type="presOf" srcId="{58119947-3F44-477A-AD7A-B2AE23A587E7}" destId="{B4668D4D-62F4-4482-BE27-BCB897D9C3D1}" srcOrd="0" destOrd="0" presId="urn:microsoft.com/office/officeart/2008/layout/VerticalCurvedList"/>
    <dgm:cxn modelId="{3BC9DA53-C52E-41E8-8FDE-CB684A3273E5}" type="presOf" srcId="{70AD061A-C328-482E-B859-2C5490D5F771}" destId="{0C9DA45C-967D-4BFB-AAFA-B9A9AE1CFC6E}" srcOrd="0" destOrd="0" presId="urn:microsoft.com/office/officeart/2008/layout/VerticalCurvedList"/>
    <dgm:cxn modelId="{6081A07C-C525-461A-92FD-AC6DAD671F6D}" type="presOf" srcId="{5DECE3FD-B998-4330-9BB2-7074D3559514}" destId="{444D154E-0B54-4609-9564-9C4ED858CE65}" srcOrd="0" destOrd="0" presId="urn:microsoft.com/office/officeart/2008/layout/VerticalCurvedList"/>
    <dgm:cxn modelId="{E9E8957F-285D-40AE-B4A4-A76597F394DB}" srcId="{B1284BFA-9B6D-4805-8484-0EB622ACBDB6}" destId="{CD2659BB-A34F-4BAB-8B8C-FB7C0516C160}" srcOrd="1" destOrd="0" parTransId="{5F3C37AB-83C4-4AB1-919D-517865B4A139}" sibTransId="{6B954E66-6AD5-4FF4-8A0A-D4CD296A0070}"/>
    <dgm:cxn modelId="{BB388B8D-FC19-4E59-9694-1B037CC3870F}" type="presOf" srcId="{68FBE479-5792-46FB-82BA-67A2F4C8815D}" destId="{1854DBCF-635C-461B-9D59-412A7140F05C}" srcOrd="0" destOrd="0" presId="urn:microsoft.com/office/officeart/2008/layout/VerticalCurvedList"/>
    <dgm:cxn modelId="{A8C8B4DD-C280-4385-AB2B-60EE1117BF24}" srcId="{B1284BFA-9B6D-4805-8484-0EB622ACBDB6}" destId="{58119947-3F44-477A-AD7A-B2AE23A587E7}" srcOrd="0" destOrd="0" parTransId="{3041755B-9CC8-4099-8030-8952CC3254EA}" sibTransId="{5DECE3FD-B998-4330-9BB2-7074D3559514}"/>
    <dgm:cxn modelId="{1EBE58CF-19C1-4F5C-937B-D29A69D5ED63}" type="presParOf" srcId="{8D9805D5-35F9-483F-839F-566B1A71AE8A}" destId="{3E2D433E-ECD2-458C-AD4E-449E88FC9580}" srcOrd="0" destOrd="0" presId="urn:microsoft.com/office/officeart/2008/layout/VerticalCurvedList"/>
    <dgm:cxn modelId="{78175E3E-4E41-4A14-B646-43D3B7C403F8}" type="presParOf" srcId="{3E2D433E-ECD2-458C-AD4E-449E88FC9580}" destId="{56CD5AF2-F6D0-44E3-8EE1-192EAE40A291}" srcOrd="0" destOrd="0" presId="urn:microsoft.com/office/officeart/2008/layout/VerticalCurvedList"/>
    <dgm:cxn modelId="{8D821EB1-5595-448B-B02C-A20469DBAE43}" type="presParOf" srcId="{56CD5AF2-F6D0-44E3-8EE1-192EAE40A291}" destId="{1D7D680D-A4FB-4274-AE49-490DD4730080}" srcOrd="0" destOrd="0" presId="urn:microsoft.com/office/officeart/2008/layout/VerticalCurvedList"/>
    <dgm:cxn modelId="{7FF25C67-D08C-4596-87B8-7687579EF2CF}" type="presParOf" srcId="{56CD5AF2-F6D0-44E3-8EE1-192EAE40A291}" destId="{444D154E-0B54-4609-9564-9C4ED858CE65}" srcOrd="1" destOrd="0" presId="urn:microsoft.com/office/officeart/2008/layout/VerticalCurvedList"/>
    <dgm:cxn modelId="{9ECF24E9-EEE9-4014-A2F2-CEDC9E1C1D82}" type="presParOf" srcId="{56CD5AF2-F6D0-44E3-8EE1-192EAE40A291}" destId="{370F951C-9673-4812-82CA-6AF1C8AB5FE9}" srcOrd="2" destOrd="0" presId="urn:microsoft.com/office/officeart/2008/layout/VerticalCurvedList"/>
    <dgm:cxn modelId="{0BEC4116-CBC1-4A63-87E2-2C64CF129256}" type="presParOf" srcId="{56CD5AF2-F6D0-44E3-8EE1-192EAE40A291}" destId="{F834BC06-ADE6-495D-A46D-3EFB6E2FFBF9}" srcOrd="3" destOrd="0" presId="urn:microsoft.com/office/officeart/2008/layout/VerticalCurvedList"/>
    <dgm:cxn modelId="{77ED40D6-83D3-4B0B-9981-364504507458}" type="presParOf" srcId="{3E2D433E-ECD2-458C-AD4E-449E88FC9580}" destId="{B4668D4D-62F4-4482-BE27-BCB897D9C3D1}" srcOrd="1" destOrd="0" presId="urn:microsoft.com/office/officeart/2008/layout/VerticalCurvedList"/>
    <dgm:cxn modelId="{469C15DE-836A-43F9-A3FD-ED0386C8569E}" type="presParOf" srcId="{3E2D433E-ECD2-458C-AD4E-449E88FC9580}" destId="{F6798896-8E21-403F-8B1C-1C025052CFE8}" srcOrd="2" destOrd="0" presId="urn:microsoft.com/office/officeart/2008/layout/VerticalCurvedList"/>
    <dgm:cxn modelId="{41287A4D-7A66-462E-B38C-8BC07FE4F277}" type="presParOf" srcId="{F6798896-8E21-403F-8B1C-1C025052CFE8}" destId="{AD423AD2-8238-4A77-9134-1A3ECA076534}" srcOrd="0" destOrd="0" presId="urn:microsoft.com/office/officeart/2008/layout/VerticalCurvedList"/>
    <dgm:cxn modelId="{D5F18848-9F36-46B4-8EEA-351FD2777D7E}" type="presParOf" srcId="{3E2D433E-ECD2-458C-AD4E-449E88FC9580}" destId="{40530CF7-A25D-457D-BF22-125387BCFC1C}" srcOrd="3" destOrd="0" presId="urn:microsoft.com/office/officeart/2008/layout/VerticalCurvedList"/>
    <dgm:cxn modelId="{57D1C370-C228-41CB-BC58-7EF68A9B8421}" type="presParOf" srcId="{3E2D433E-ECD2-458C-AD4E-449E88FC9580}" destId="{DA1E8F96-30CA-4282-BC37-DBC6232B66EF}" srcOrd="4" destOrd="0" presId="urn:microsoft.com/office/officeart/2008/layout/VerticalCurvedList"/>
    <dgm:cxn modelId="{A6C25876-546A-404C-BE6D-23FB51409424}" type="presParOf" srcId="{DA1E8F96-30CA-4282-BC37-DBC6232B66EF}" destId="{BE3D7504-80D3-4662-ACF8-48E1545AB700}" srcOrd="0" destOrd="0" presId="urn:microsoft.com/office/officeart/2008/layout/VerticalCurvedList"/>
    <dgm:cxn modelId="{D1F5A947-8859-42D1-84E2-62E52F868BE8}" type="presParOf" srcId="{3E2D433E-ECD2-458C-AD4E-449E88FC9580}" destId="{0C9DA45C-967D-4BFB-AAFA-B9A9AE1CFC6E}" srcOrd="5" destOrd="0" presId="urn:microsoft.com/office/officeart/2008/layout/VerticalCurvedList"/>
    <dgm:cxn modelId="{7518894D-DEA1-4241-B292-A21193216E8C}" type="presParOf" srcId="{3E2D433E-ECD2-458C-AD4E-449E88FC9580}" destId="{8601DC7F-BBA4-4C78-A5D7-83EEEE82F63E}" srcOrd="6" destOrd="0" presId="urn:microsoft.com/office/officeart/2008/layout/VerticalCurvedList"/>
    <dgm:cxn modelId="{96D976FF-A65E-42DF-BB54-019ED675B9F0}" type="presParOf" srcId="{8601DC7F-BBA4-4C78-A5D7-83EEEE82F63E}" destId="{BE49D408-DB7B-481E-8C22-D8857968A56E}" srcOrd="0" destOrd="0" presId="urn:microsoft.com/office/officeart/2008/layout/VerticalCurvedList"/>
    <dgm:cxn modelId="{A6648A3C-8627-4DA0-BC11-8E278A87A3E3}" type="presParOf" srcId="{3E2D433E-ECD2-458C-AD4E-449E88FC9580}" destId="{1854DBCF-635C-461B-9D59-412A7140F05C}" srcOrd="7" destOrd="0" presId="urn:microsoft.com/office/officeart/2008/layout/VerticalCurvedList"/>
    <dgm:cxn modelId="{7B038D0D-C207-48C1-8F6A-E6943738FB32}" type="presParOf" srcId="{3E2D433E-ECD2-458C-AD4E-449E88FC9580}" destId="{AD514685-1158-44F6-8ABC-78850BEE87F4}" srcOrd="8" destOrd="0" presId="urn:microsoft.com/office/officeart/2008/layout/VerticalCurvedList"/>
    <dgm:cxn modelId="{8F77465F-16CC-4276-B714-EC268D6EC038}" type="presParOf" srcId="{AD514685-1158-44F6-8ABC-78850BEE87F4}" destId="{AF929A99-C913-49D7-8506-341B9571F0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D154E-0B54-4609-9564-9C4ED858CE65}">
      <dsp:nvSpPr>
        <dsp:cNvPr id="0" name=""/>
        <dsp:cNvSpPr/>
      </dsp:nvSpPr>
      <dsp:spPr>
        <a:xfrm>
          <a:off x="-7353097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68D4D-62F4-4482-BE27-BCB897D9C3D1}">
      <dsp:nvSpPr>
        <dsp:cNvPr id="0" name=""/>
        <dsp:cNvSpPr/>
      </dsp:nvSpPr>
      <dsp:spPr>
        <a:xfrm>
          <a:off x="702589" y="499904"/>
          <a:ext cx="8929095" cy="100032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Rapid Refresh and ERA5 best represented the rotor-level wind speeds during the Atlantic and Pacific lidar buoy deployments, though Rapid Refresh exhibited a substantial slow bias </a:t>
          </a:r>
        </a:p>
      </dsp:txBody>
      <dsp:txXfrm>
        <a:off x="702589" y="499904"/>
        <a:ext cx="8929095" cy="1000329"/>
      </dsp:txXfrm>
    </dsp:sp>
    <dsp:sp modelId="{AD423AD2-8238-4A77-9134-1A3ECA076534}">
      <dsp:nvSpPr>
        <dsp:cNvPr id="0" name=""/>
        <dsp:cNvSpPr/>
      </dsp:nvSpPr>
      <dsp:spPr>
        <a:xfrm>
          <a:off x="105600" y="374863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530CF7-A25D-457D-BF22-125387BCFC1C}">
      <dsp:nvSpPr>
        <dsp:cNvPr id="0" name=""/>
        <dsp:cNvSpPr/>
      </dsp:nvSpPr>
      <dsp:spPr>
        <a:xfrm>
          <a:off x="1304317" y="2000658"/>
          <a:ext cx="8355584" cy="1000329"/>
        </a:xfrm>
        <a:prstGeom prst="rect">
          <a:avLst/>
        </a:prstGeom>
        <a:gradFill rotWithShape="0">
          <a:gsLst>
            <a:gs pos="0">
              <a:schemeClr val="accent4">
                <a:hueOff val="3948828"/>
                <a:satOff val="-1349"/>
                <a:lumOff val="50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48828"/>
                <a:satOff val="-1349"/>
                <a:lumOff val="50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48828"/>
                <a:satOff val="-1349"/>
                <a:lumOff val="50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biases can result in capacity factors up to 15 percentage points lower than observed wind speeds indicate </a:t>
          </a:r>
        </a:p>
      </dsp:txBody>
      <dsp:txXfrm>
        <a:off x="1304317" y="2000658"/>
        <a:ext cx="8355584" cy="1000329"/>
      </dsp:txXfrm>
    </dsp:sp>
    <dsp:sp modelId="{BE3D7504-80D3-4662-ACF8-48E1545AB700}">
      <dsp:nvSpPr>
        <dsp:cNvPr id="0" name=""/>
        <dsp:cNvSpPr/>
      </dsp:nvSpPr>
      <dsp:spPr>
        <a:xfrm>
          <a:off x="679111" y="1875617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948828"/>
              <a:satOff val="-1349"/>
              <a:lumOff val="503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9DA45C-967D-4BFB-AAFA-B9A9AE1CFC6E}">
      <dsp:nvSpPr>
        <dsp:cNvPr id="0" name=""/>
        <dsp:cNvSpPr/>
      </dsp:nvSpPr>
      <dsp:spPr>
        <a:xfrm>
          <a:off x="1304317" y="3501412"/>
          <a:ext cx="8355584" cy="1000329"/>
        </a:xfrm>
        <a:prstGeom prst="rect">
          <a:avLst/>
        </a:prstGeom>
        <a:gradFill rotWithShape="0">
          <a:gsLst>
            <a:gs pos="0">
              <a:schemeClr val="accent4">
                <a:hueOff val="7897656"/>
                <a:satOff val="-2698"/>
                <a:lumOff val="100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97656"/>
                <a:satOff val="-2698"/>
                <a:lumOff val="100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97656"/>
                <a:satOff val="-2698"/>
                <a:lumOff val="100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Diurnal wind speed patterns well-captured at New Jersey, Virginia, and Morro Bay, but significantly divergent during the summer at Humboldt</a:t>
          </a:r>
        </a:p>
      </dsp:txBody>
      <dsp:txXfrm>
        <a:off x="1304317" y="3501412"/>
        <a:ext cx="8355584" cy="1000329"/>
      </dsp:txXfrm>
    </dsp:sp>
    <dsp:sp modelId="{BE49D408-DB7B-481E-8C22-D8857968A56E}">
      <dsp:nvSpPr>
        <dsp:cNvPr id="0" name=""/>
        <dsp:cNvSpPr/>
      </dsp:nvSpPr>
      <dsp:spPr>
        <a:xfrm>
          <a:off x="679111" y="3376371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897656"/>
              <a:satOff val="-2698"/>
              <a:lumOff val="1006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54DBCF-635C-461B-9D59-412A7140F05C}">
      <dsp:nvSpPr>
        <dsp:cNvPr id="0" name=""/>
        <dsp:cNvSpPr/>
      </dsp:nvSpPr>
      <dsp:spPr>
        <a:xfrm>
          <a:off x="730805" y="5002166"/>
          <a:ext cx="8929095" cy="1000329"/>
        </a:xfrm>
        <a:prstGeom prst="rect">
          <a:avLst/>
        </a:prstGeom>
        <a:gradFill rotWithShape="0">
          <a:gsLst>
            <a:gs pos="0">
              <a:schemeClr val="accent4">
                <a:hueOff val="11846483"/>
                <a:satOff val="-4047"/>
                <a:lumOff val="150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846483"/>
                <a:satOff val="-4047"/>
                <a:lumOff val="150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846483"/>
                <a:satOff val="-4047"/>
                <a:lumOff val="150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Ramp events and wind reversals are challenges for </a:t>
          </a:r>
          <a:r>
            <a:rPr lang="en-US" sz="1800" kern="1200" dirty="0" err="1"/>
            <a:t>reanalyses</a:t>
          </a:r>
          <a:endParaRPr lang="en-US" sz="1800" kern="1200" dirty="0"/>
        </a:p>
      </dsp:txBody>
      <dsp:txXfrm>
        <a:off x="730805" y="5002166"/>
        <a:ext cx="8929095" cy="1000329"/>
      </dsp:txXfrm>
    </dsp:sp>
    <dsp:sp modelId="{AF929A99-C913-49D7-8506-341B9571F0C6}">
      <dsp:nvSpPr>
        <dsp:cNvPr id="0" name=""/>
        <dsp:cNvSpPr/>
      </dsp:nvSpPr>
      <dsp:spPr>
        <a:xfrm>
          <a:off x="105600" y="4877125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846483"/>
              <a:satOff val="-4047"/>
              <a:lumOff val="1509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D154E-0B54-4609-9564-9C4ED858CE65}">
      <dsp:nvSpPr>
        <dsp:cNvPr id="0" name=""/>
        <dsp:cNvSpPr/>
      </dsp:nvSpPr>
      <dsp:spPr>
        <a:xfrm>
          <a:off x="-7353097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668D4D-62F4-4482-BE27-BCB897D9C3D1}">
      <dsp:nvSpPr>
        <dsp:cNvPr id="0" name=""/>
        <dsp:cNvSpPr/>
      </dsp:nvSpPr>
      <dsp:spPr>
        <a:xfrm>
          <a:off x="702589" y="499904"/>
          <a:ext cx="8929095" cy="100032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Comparisons of lidar profiles and ERA5 profiles during low-level jet events</a:t>
          </a:r>
        </a:p>
      </dsp:txBody>
      <dsp:txXfrm>
        <a:off x="702589" y="499904"/>
        <a:ext cx="8929095" cy="1000329"/>
      </dsp:txXfrm>
    </dsp:sp>
    <dsp:sp modelId="{AD423AD2-8238-4A77-9134-1A3ECA076534}">
      <dsp:nvSpPr>
        <dsp:cNvPr id="0" name=""/>
        <dsp:cNvSpPr/>
      </dsp:nvSpPr>
      <dsp:spPr>
        <a:xfrm>
          <a:off x="105600" y="374863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530CF7-A25D-457D-BF22-125387BCFC1C}">
      <dsp:nvSpPr>
        <dsp:cNvPr id="0" name=""/>
        <dsp:cNvSpPr/>
      </dsp:nvSpPr>
      <dsp:spPr>
        <a:xfrm>
          <a:off x="1304317" y="2000658"/>
          <a:ext cx="8355584" cy="1000329"/>
        </a:xfrm>
        <a:prstGeom prst="rect">
          <a:avLst/>
        </a:prstGeom>
        <a:gradFill rotWithShape="0">
          <a:gsLst>
            <a:gs pos="0">
              <a:schemeClr val="accent4">
                <a:hueOff val="3948828"/>
                <a:satOff val="-1349"/>
                <a:lumOff val="503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48828"/>
                <a:satOff val="-1349"/>
                <a:lumOff val="503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48828"/>
                <a:satOff val="-1349"/>
                <a:lumOff val="503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Coupled wind-wave high-resolution WRF modeling case studies when </a:t>
          </a:r>
          <a:r>
            <a:rPr lang="en-US" sz="1800" kern="1200" dirty="0" err="1"/>
            <a:t>reanalyses</a:t>
          </a:r>
          <a:r>
            <a:rPr lang="en-US" sz="1800" kern="1200" dirty="0"/>
            <a:t> diverge from observations</a:t>
          </a:r>
        </a:p>
      </dsp:txBody>
      <dsp:txXfrm>
        <a:off x="1304317" y="2000658"/>
        <a:ext cx="8355584" cy="1000329"/>
      </dsp:txXfrm>
    </dsp:sp>
    <dsp:sp modelId="{BE3D7504-80D3-4662-ACF8-48E1545AB700}">
      <dsp:nvSpPr>
        <dsp:cNvPr id="0" name=""/>
        <dsp:cNvSpPr/>
      </dsp:nvSpPr>
      <dsp:spPr>
        <a:xfrm>
          <a:off x="679111" y="1875617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948828"/>
              <a:satOff val="-1349"/>
              <a:lumOff val="5032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C9DA45C-967D-4BFB-AAFA-B9A9AE1CFC6E}">
      <dsp:nvSpPr>
        <dsp:cNvPr id="0" name=""/>
        <dsp:cNvSpPr/>
      </dsp:nvSpPr>
      <dsp:spPr>
        <a:xfrm>
          <a:off x="1304317" y="3501412"/>
          <a:ext cx="8355584" cy="1000329"/>
        </a:xfrm>
        <a:prstGeom prst="rect">
          <a:avLst/>
        </a:prstGeom>
        <a:gradFill rotWithShape="0">
          <a:gsLst>
            <a:gs pos="0">
              <a:schemeClr val="accent4">
                <a:hueOff val="7897656"/>
                <a:satOff val="-2698"/>
                <a:lumOff val="100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97656"/>
                <a:satOff val="-2698"/>
                <a:lumOff val="100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97656"/>
                <a:satOff val="-2698"/>
                <a:lumOff val="100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Continuous Offshore Lidar Large Eddy Simulation Observatory</a:t>
          </a:r>
        </a:p>
      </dsp:txBody>
      <dsp:txXfrm>
        <a:off x="1304317" y="3501412"/>
        <a:ext cx="8355584" cy="1000329"/>
      </dsp:txXfrm>
    </dsp:sp>
    <dsp:sp modelId="{BE49D408-DB7B-481E-8C22-D8857968A56E}">
      <dsp:nvSpPr>
        <dsp:cNvPr id="0" name=""/>
        <dsp:cNvSpPr/>
      </dsp:nvSpPr>
      <dsp:spPr>
        <a:xfrm>
          <a:off x="679111" y="3376371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897656"/>
              <a:satOff val="-2698"/>
              <a:lumOff val="1006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54DBCF-635C-461B-9D59-412A7140F05C}">
      <dsp:nvSpPr>
        <dsp:cNvPr id="0" name=""/>
        <dsp:cNvSpPr/>
      </dsp:nvSpPr>
      <dsp:spPr>
        <a:xfrm>
          <a:off x="730805" y="5002166"/>
          <a:ext cx="8929095" cy="1000329"/>
        </a:xfrm>
        <a:prstGeom prst="rect">
          <a:avLst/>
        </a:prstGeom>
        <a:gradFill rotWithShape="0">
          <a:gsLst>
            <a:gs pos="0">
              <a:schemeClr val="accent4">
                <a:hueOff val="11846483"/>
                <a:satOff val="-4047"/>
                <a:lumOff val="1509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1846483"/>
                <a:satOff val="-4047"/>
                <a:lumOff val="1509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1846483"/>
                <a:satOff val="-4047"/>
                <a:lumOff val="1509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4011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DOE buoy deployment in Hawaii in partnership with the Bureau of Ocean Energy Management</a:t>
          </a:r>
        </a:p>
      </dsp:txBody>
      <dsp:txXfrm>
        <a:off x="730805" y="5002166"/>
        <a:ext cx="8929095" cy="1000329"/>
      </dsp:txXfrm>
    </dsp:sp>
    <dsp:sp modelId="{AF929A99-C913-49D7-8506-341B9571F0C6}">
      <dsp:nvSpPr>
        <dsp:cNvPr id="0" name=""/>
        <dsp:cNvSpPr/>
      </dsp:nvSpPr>
      <dsp:spPr>
        <a:xfrm>
          <a:off x="105600" y="4877125"/>
          <a:ext cx="1250411" cy="12504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1846483"/>
              <a:satOff val="-4047"/>
              <a:lumOff val="1509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 dirty="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F8E3-4ED9-44B4-99E6-8A3D2CF8D415}" type="datetime4">
              <a:rPr lang="en-US" smtClean="0"/>
              <a:t>January 25, 2022</a:t>
            </a:fld>
            <a:endParaRPr lang="en-US" dirty="0"/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E7B1-A6C1-4E39-8665-A73ED03F32E1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theconversation.com/europe-has-offshore-wind-farms-why-cant-australia-3574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64000" t="-9000" r="64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europe-has-offshore-wind-farms-why-cant-australia-357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58.jpe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6.png"/><Relationship Id="rId12" Type="http://schemas.openxmlformats.org/officeDocument/2006/relationships/image" Target="../media/image5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openxmlformats.org/officeDocument/2006/relationships/image" Target="../media/image60.svg"/><Relationship Id="rId5" Type="http://schemas.openxmlformats.org/officeDocument/2006/relationships/diagramColors" Target="../diagrams/colors2.xml"/><Relationship Id="rId10" Type="http://schemas.openxmlformats.org/officeDocument/2006/relationships/image" Target="../media/image59.png"/><Relationship Id="rId4" Type="http://schemas.openxmlformats.org/officeDocument/2006/relationships/diagramQuickStyle" Target="../diagrams/quickStyle2.xml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heconversation.com/europe-has-offshore-wind-farms-why-cant-australia-357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753A5-7314-4C22-97B3-123ADE576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9" y="2743200"/>
            <a:ext cx="4741025" cy="1828800"/>
          </a:xfrm>
        </p:spPr>
        <p:txBody>
          <a:bodyPr/>
          <a:lstStyle/>
          <a:p>
            <a:pPr algn="l"/>
            <a:r>
              <a:rPr lang="en-US" sz="2400" dirty="0"/>
              <a:t>Comparison of Model Offshore Wind Speed Performance Using Lidar Buoy Data off the U.S. Atlantic and Pacific Coasts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51C81-F202-4A84-A4A8-525C75919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Lindsay Sheridan</a:t>
            </a:r>
            <a:br>
              <a:rPr lang="en-US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Raghu Krishnamurthy</a:t>
            </a:r>
            <a:br>
              <a:rPr lang="en-US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Alicia Mahon</a:t>
            </a:r>
            <a:br>
              <a:rPr lang="en-US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Will Shaw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9FB8F-C3C4-4869-8830-D9D23AC6335C}"/>
              </a:ext>
            </a:extLst>
          </p:cNvPr>
          <p:cNvSpPr txBox="1"/>
          <p:nvPr/>
        </p:nvSpPr>
        <p:spPr>
          <a:xfrm>
            <a:off x="3486408" y="4747436"/>
            <a:ext cx="24561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25 January • AMS 2022</a:t>
            </a:r>
          </a:p>
        </p:txBody>
      </p:sp>
    </p:spTree>
    <p:extLst>
      <p:ext uri="{BB962C8B-B14F-4D97-AF65-F5344CB8AC3E}">
        <p14:creationId xmlns:p14="http://schemas.microsoft.com/office/powerpoint/2010/main" val="79410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A0ED9-6743-439D-9286-21B6E92DE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34DE26-1974-42E6-B327-29A9D8EA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492763"/>
            <a:ext cx="4572001" cy="1590675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Sources of Error: Ramps and Timing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A01B0F-872A-4F31-8446-8BE6FC033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7" y="4865328"/>
            <a:ext cx="5543861" cy="32929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A035E2D-3755-4CFF-B228-42489908D441}"/>
              </a:ext>
            </a:extLst>
          </p:cNvPr>
          <p:cNvSpPr txBox="1"/>
          <p:nvPr/>
        </p:nvSpPr>
        <p:spPr>
          <a:xfrm>
            <a:off x="163121" y="3259824"/>
            <a:ext cx="697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Combined Up and Down Ramp Frequency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Fixed interval method </a:t>
            </a:r>
            <a:r>
              <a:rPr lang="el-GR" sz="1400" dirty="0">
                <a:solidFill>
                  <a:schemeClr val="tx1">
                    <a:lumMod val="50000"/>
                  </a:schemeClr>
                </a:solidFill>
              </a:rPr>
              <a:t>Δ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P = P</a:t>
            </a:r>
            <a:r>
              <a:rPr lang="en-US" sz="1400" baseline="-25000" dirty="0">
                <a:solidFill>
                  <a:schemeClr val="tx1">
                    <a:lumMod val="50000"/>
                  </a:schemeClr>
                </a:solidFill>
              </a:rPr>
              <a:t>T+1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P</a:t>
            </a:r>
            <a:r>
              <a:rPr lang="en-US" sz="1400" baseline="-25000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(Bianco et al., 2016)</a:t>
            </a: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56EB0A0E-EB4E-4072-9E57-71CD82ED0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7499" y="2759986"/>
            <a:ext cx="3622430" cy="2715787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7E244E-CC12-4E20-83EE-A5E0F83E4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567" y="5512771"/>
            <a:ext cx="3622430" cy="27157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0683C70-CF33-44C1-83BD-AEA962D1E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0586" y="19139"/>
            <a:ext cx="3619193" cy="2713361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456DA989-09F4-496E-B1AA-B3CCC68EC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6143" y="5511813"/>
            <a:ext cx="3622404" cy="2715768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EEA11B57-98C9-411D-9496-4C630DA72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434" y="12793"/>
            <a:ext cx="3622404" cy="2715768"/>
          </a:xfrm>
          <a:prstGeom prst="rect">
            <a:avLst/>
          </a:prstGeom>
        </p:spPr>
      </p:pic>
      <p:pic>
        <p:nvPicPr>
          <p:cNvPr id="15" name="Picture 14" descr="A picture containing chart&#10;&#10;Description automatically generated">
            <a:extLst>
              <a:ext uri="{FF2B5EF4-FFF2-40B4-BE49-F238E27FC236}">
                <a16:creationId xmlns:a16="http://schemas.microsoft.com/office/drawing/2014/main" id="{4C06464A-F893-48B1-B922-29BDF561F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6143" y="2754877"/>
            <a:ext cx="3622404" cy="27157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4C1E0EC-DFEB-4E66-BA95-9568BFA7136F}"/>
              </a:ext>
            </a:extLst>
          </p:cNvPr>
          <p:cNvSpPr txBox="1"/>
          <p:nvPr/>
        </p:nvSpPr>
        <p:spPr>
          <a:xfrm>
            <a:off x="7888151" y="38285"/>
            <a:ext cx="1143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1">
                    <a:lumMod val="50000"/>
                  </a:schemeClr>
                </a:solidFill>
              </a:rPr>
              <a:t>Morro Bay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89A102-C295-4BB6-95FC-57AD57E477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9232" y="1144"/>
            <a:ext cx="1892808" cy="2103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6C8D2D-E299-451B-B782-719C521D2140}"/>
              </a:ext>
            </a:extLst>
          </p:cNvPr>
          <p:cNvSpPr/>
          <p:nvPr/>
        </p:nvSpPr>
        <p:spPr>
          <a:xfrm>
            <a:off x="7919367" y="73233"/>
            <a:ext cx="249865" cy="111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94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BE32BC-AFC7-4F3E-B3D8-2B70482E3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E02344-B50D-49F4-BE48-245D4EB8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290747"/>
            <a:ext cx="4572001" cy="1590675"/>
          </a:xfrm>
        </p:spPr>
        <p:txBody>
          <a:bodyPr/>
          <a:lstStyle/>
          <a:p>
            <a:r>
              <a:rPr lang="en-US" sz="3000" dirty="0"/>
              <a:t>January 2021 Western U.S. Atmospheric River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F0ED3-5618-4EB9-B44B-A340D0261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"/>
          <a:stretch/>
        </p:blipFill>
        <p:spPr>
          <a:xfrm>
            <a:off x="6150934" y="197602"/>
            <a:ext cx="8441229" cy="7946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F597C-93FD-4640-A2BB-064BC0DC01AC}"/>
              </a:ext>
            </a:extLst>
          </p:cNvPr>
          <p:cNvSpPr txBox="1"/>
          <p:nvPr/>
        </p:nvSpPr>
        <p:spPr>
          <a:xfrm>
            <a:off x="1329069" y="6448646"/>
            <a:ext cx="4141382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Only RAP captures the shift from easterly to westerly winds and the ramp event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F5ABC16-3CF3-4E78-A36B-BA3B4242B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608" y="3244877"/>
            <a:ext cx="4776461" cy="26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5ADDF8-8CDD-4572-B2B8-A64389AEF1E3}"/>
              </a:ext>
            </a:extLst>
          </p:cNvPr>
          <p:cNvSpPr txBox="1"/>
          <p:nvPr/>
        </p:nvSpPr>
        <p:spPr>
          <a:xfrm>
            <a:off x="6847367" y="37214"/>
            <a:ext cx="7676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Morro Bay</a:t>
            </a:r>
          </a:p>
        </p:txBody>
      </p:sp>
    </p:spTree>
    <p:extLst>
      <p:ext uri="{BB962C8B-B14F-4D97-AF65-F5344CB8AC3E}">
        <p14:creationId xmlns:p14="http://schemas.microsoft.com/office/powerpoint/2010/main" val="28864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76C5E-E8C7-4EFB-9DFC-F1EB7390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D4075-B655-48EE-B068-4E92E40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4A2712B-D3A0-4539-8996-1B34C2892478}"/>
              </a:ext>
            </a:extLst>
          </p:cNvPr>
          <p:cNvSpPr txBox="1">
            <a:spLocks/>
          </p:cNvSpPr>
          <p:nvPr/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1097280" rtl="0" eaLnBrk="1" latinLnBrk="0" hangingPunct="1">
              <a:defRPr sz="12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9BB805-6C9E-410F-AEAC-DB20473C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8918457"/>
              </p:ext>
            </p:extLst>
          </p:nvPr>
        </p:nvGraphicFramePr>
        <p:xfrm>
          <a:off x="4589585" y="1506415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908CFA3-4ED8-4123-BACD-920E59D189F4}"/>
              </a:ext>
            </a:extLst>
          </p:cNvPr>
          <p:cNvGrpSpPr/>
          <p:nvPr/>
        </p:nvGrpSpPr>
        <p:grpSpPr>
          <a:xfrm>
            <a:off x="4897283" y="2131122"/>
            <a:ext cx="816988" cy="734116"/>
            <a:chOff x="11128806" y="5944948"/>
            <a:chExt cx="1681919" cy="1681920"/>
          </a:xfrm>
        </p:grpSpPr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2AEA9CA-0224-4085-8E19-FF09A1EAD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E955C58-F907-4705-98DD-CE7D9F9F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F4A966-76EE-4311-952F-BAE14A4BE1C8}"/>
              </a:ext>
            </a:extLst>
          </p:cNvPr>
          <p:cNvGrpSpPr/>
          <p:nvPr/>
        </p:nvGrpSpPr>
        <p:grpSpPr>
          <a:xfrm>
            <a:off x="5473672" y="5126000"/>
            <a:ext cx="816988" cy="734116"/>
            <a:chOff x="11128806" y="5944948"/>
            <a:chExt cx="1681919" cy="1681920"/>
          </a:xfrm>
        </p:grpSpPr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6D048D0-C168-4355-91ED-7BF11E42C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12" name="Picture 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5F4C2EA-4FC6-40CA-BDDB-8AD7C94B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14363FA-3269-4477-878F-F61E6A515EE4}"/>
              </a:ext>
            </a:extLst>
          </p:cNvPr>
          <p:cNvGrpSpPr/>
          <p:nvPr/>
        </p:nvGrpSpPr>
        <p:grpSpPr>
          <a:xfrm>
            <a:off x="4897283" y="6647820"/>
            <a:ext cx="816988" cy="734116"/>
            <a:chOff x="11128806" y="5944948"/>
            <a:chExt cx="1681919" cy="1681920"/>
          </a:xfrm>
        </p:grpSpPr>
        <p:pic>
          <p:nvPicPr>
            <p:cNvPr id="14" name="Picture 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345CC120-962A-4999-957D-7675A49AC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15" name="Picture 14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6A644B8-1645-466D-8279-045C1102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3CEA39-62A1-43EA-9BDC-594422A43069}"/>
              </a:ext>
            </a:extLst>
          </p:cNvPr>
          <p:cNvGrpSpPr/>
          <p:nvPr/>
        </p:nvGrpSpPr>
        <p:grpSpPr>
          <a:xfrm>
            <a:off x="5490350" y="3626362"/>
            <a:ext cx="816988" cy="734116"/>
            <a:chOff x="11128806" y="5944948"/>
            <a:chExt cx="1681919" cy="1681920"/>
          </a:xfrm>
        </p:grpSpPr>
        <p:pic>
          <p:nvPicPr>
            <p:cNvPr id="17" name="Picture 1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2135425-A057-48BE-9622-9F8BB605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18" name="Picture 1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1E7B065-FB47-43A0-BF08-297D62A4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pic>
        <p:nvPicPr>
          <p:cNvPr id="21" name="Picture 2" descr="Lidar buoy">
            <a:extLst>
              <a:ext uri="{FF2B5EF4-FFF2-40B4-BE49-F238E27FC236}">
                <a16:creationId xmlns:a16="http://schemas.microsoft.com/office/drawing/2014/main" id="{685137C5-1C7C-4E43-8BCE-3D6A497E7D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5"/>
          <a:stretch/>
        </p:blipFill>
        <p:spPr bwMode="auto">
          <a:xfrm>
            <a:off x="1104015" y="2915207"/>
            <a:ext cx="3533594" cy="380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76C5E-E8C7-4EFB-9DFC-F1EB7390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CD4075-B655-48EE-B068-4E92E4054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Analysis 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A4A2712B-D3A0-4539-8996-1B34C2892478}"/>
              </a:ext>
            </a:extLst>
          </p:cNvPr>
          <p:cNvSpPr txBox="1">
            <a:spLocks/>
          </p:cNvSpPr>
          <p:nvPr/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r" defTabSz="1097280" rtl="0" eaLnBrk="1" latinLnBrk="0" hangingPunct="1">
              <a:defRPr sz="1200" kern="1200">
                <a:solidFill>
                  <a:srgbClr val="B3B3B3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86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109728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E7A4BB3-E848-5A44-82DF-322201952CD8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9BB805-6C9E-410F-AEAC-DB20473CD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009944"/>
              </p:ext>
            </p:extLst>
          </p:nvPr>
        </p:nvGraphicFramePr>
        <p:xfrm>
          <a:off x="4589585" y="1506415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D908CFA3-4ED8-4123-BACD-920E59D189F4}"/>
              </a:ext>
            </a:extLst>
          </p:cNvPr>
          <p:cNvGrpSpPr/>
          <p:nvPr/>
        </p:nvGrpSpPr>
        <p:grpSpPr>
          <a:xfrm>
            <a:off x="4897283" y="2131122"/>
            <a:ext cx="816988" cy="734116"/>
            <a:chOff x="11128806" y="5944948"/>
            <a:chExt cx="1681919" cy="1681920"/>
          </a:xfrm>
        </p:grpSpPr>
        <p:pic>
          <p:nvPicPr>
            <p:cNvPr id="8" name="Picture 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D2AEA9CA-0224-4085-8E19-FF09A1EAD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9" name="Picture 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E955C58-F907-4705-98DD-CE7D9F9F2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8F4A966-76EE-4311-952F-BAE14A4BE1C8}"/>
              </a:ext>
            </a:extLst>
          </p:cNvPr>
          <p:cNvGrpSpPr/>
          <p:nvPr/>
        </p:nvGrpSpPr>
        <p:grpSpPr>
          <a:xfrm>
            <a:off x="5473672" y="5126000"/>
            <a:ext cx="816988" cy="734116"/>
            <a:chOff x="11128806" y="5944948"/>
            <a:chExt cx="1681919" cy="1681920"/>
          </a:xfrm>
        </p:grpSpPr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A6D048D0-C168-4355-91ED-7BF11E42C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12" name="Picture 1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5F4C2EA-4FC6-40CA-BDDB-8AD7C94BB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3CEA39-62A1-43EA-9BDC-594422A43069}"/>
              </a:ext>
            </a:extLst>
          </p:cNvPr>
          <p:cNvGrpSpPr/>
          <p:nvPr/>
        </p:nvGrpSpPr>
        <p:grpSpPr>
          <a:xfrm>
            <a:off x="5490350" y="3626362"/>
            <a:ext cx="816988" cy="734116"/>
            <a:chOff x="11128806" y="5944948"/>
            <a:chExt cx="1681919" cy="1681920"/>
          </a:xfrm>
        </p:grpSpPr>
        <p:pic>
          <p:nvPicPr>
            <p:cNvPr id="17" name="Picture 1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62135425-A057-48BE-9622-9F8BB6054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11128806" y="5944949"/>
              <a:ext cx="1681919" cy="1681919"/>
            </a:xfrm>
            <a:prstGeom prst="rect">
              <a:avLst/>
            </a:prstGeom>
          </p:spPr>
        </p:pic>
        <p:pic>
          <p:nvPicPr>
            <p:cNvPr id="18" name="Picture 17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71E7B065-FB47-43A0-BF08-297D62A4C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35000"/>
              <a:grayscl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172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28806" y="5944948"/>
              <a:ext cx="1681919" cy="1681919"/>
            </a:xfrm>
            <a:prstGeom prst="rect">
              <a:avLst/>
            </a:prstGeom>
          </p:spPr>
        </p:pic>
      </p:grpSp>
      <p:pic>
        <p:nvPicPr>
          <p:cNvPr id="20" name="Graphic 19" descr="Tropical scene with solid fill">
            <a:extLst>
              <a:ext uri="{FF2B5EF4-FFF2-40B4-BE49-F238E27FC236}">
                <a16:creationId xmlns:a16="http://schemas.microsoft.com/office/drawing/2014/main" id="{B4473D0A-8D1A-4F7E-B668-62AF4F294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48577" y="6515148"/>
            <a:ext cx="914400" cy="914400"/>
          </a:xfrm>
          <a:prstGeom prst="rect">
            <a:avLst/>
          </a:prstGeom>
        </p:spPr>
      </p:pic>
      <p:pic>
        <p:nvPicPr>
          <p:cNvPr id="21" name="Picture 2" descr="Lidar buoy">
            <a:extLst>
              <a:ext uri="{FF2B5EF4-FFF2-40B4-BE49-F238E27FC236}">
                <a16:creationId xmlns:a16="http://schemas.microsoft.com/office/drawing/2014/main" id="{73CC10C2-A3D9-4DB1-A7DD-ADEF75BBA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05"/>
          <a:stretch/>
        </p:blipFill>
        <p:spPr bwMode="auto">
          <a:xfrm>
            <a:off x="1104015" y="2915207"/>
            <a:ext cx="3533594" cy="380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9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23E3E7-2FD4-4ADE-8785-4430CC47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0E39F-A803-426D-B2F0-1D2C54CA6925}"/>
              </a:ext>
            </a:extLst>
          </p:cNvPr>
          <p:cNvSpPr txBox="1"/>
          <p:nvPr/>
        </p:nvSpPr>
        <p:spPr>
          <a:xfrm>
            <a:off x="1288311" y="2628161"/>
            <a:ext cx="4578350" cy="55092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Thank you!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U.S. Department of Energy </a:t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Wind Energy Technologies Office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Gabriel García Medina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Brian Gaudet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Bill Gustafson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Rob Newsom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Mikhail Pekour</a:t>
            </a: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Zhaoqing Yang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DOE lidar buoy data are publicly available at a2e.energy.gov</a:t>
            </a:r>
          </a:p>
          <a:p>
            <a:endParaRPr lang="en-US" sz="20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Lindsay Sheridan • lindsay.sheridan@pnnl.gov</a:t>
            </a:r>
          </a:p>
        </p:txBody>
      </p:sp>
    </p:spTree>
    <p:extLst>
      <p:ext uri="{BB962C8B-B14F-4D97-AF65-F5344CB8AC3E}">
        <p14:creationId xmlns:p14="http://schemas.microsoft.com/office/powerpoint/2010/main" val="9943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DE88E-D131-43C8-B1E9-EE87CCAE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9D5F56-1F4D-4B52-85A5-9F66CAE4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344645" cy="1310979"/>
          </a:xfrm>
        </p:spPr>
        <p:txBody>
          <a:bodyPr/>
          <a:lstStyle/>
          <a:p>
            <a:r>
              <a:rPr lang="en-US" sz="3100"/>
              <a:t>U.S. Department of Energy Lidar Buoy Deployment History</a:t>
            </a:r>
            <a:endParaRPr lang="en-US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034D8-C4B0-402C-9AF7-74CA6A87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37" y="1908445"/>
            <a:ext cx="11344645" cy="5863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C995DA-C018-4DF7-8366-1D01E8B62C81}"/>
              </a:ext>
            </a:extLst>
          </p:cNvPr>
          <p:cNvSpPr txBox="1"/>
          <p:nvPr/>
        </p:nvSpPr>
        <p:spPr>
          <a:xfrm>
            <a:off x="5047488" y="7633900"/>
            <a:ext cx="4911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Musial et al., 2016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68B8E55-EF6B-4C85-AE09-7D24D4DE7BBC}"/>
              </a:ext>
            </a:extLst>
          </p:cNvPr>
          <p:cNvSpPr/>
          <p:nvPr/>
        </p:nvSpPr>
        <p:spPr>
          <a:xfrm>
            <a:off x="10116765" y="4182894"/>
            <a:ext cx="365760" cy="365760"/>
          </a:xfrm>
          <a:prstGeom prst="star5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68247EA7-8CA7-4FBB-BF74-274C735C274C}"/>
              </a:ext>
            </a:extLst>
          </p:cNvPr>
          <p:cNvSpPr/>
          <p:nvPr/>
        </p:nvSpPr>
        <p:spPr>
          <a:xfrm>
            <a:off x="10139463" y="3608962"/>
            <a:ext cx="365760" cy="365760"/>
          </a:xfrm>
          <a:prstGeom prst="star5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22AED5E-ECFB-4ADC-B3FB-241BF875E204}"/>
              </a:ext>
            </a:extLst>
          </p:cNvPr>
          <p:cNvSpPr/>
          <p:nvPr/>
        </p:nvSpPr>
        <p:spPr>
          <a:xfrm>
            <a:off x="7544897" y="3607830"/>
            <a:ext cx="2225636" cy="733784"/>
          </a:xfrm>
          <a:prstGeom prst="wedgeRectCallout">
            <a:avLst>
              <a:gd name="adj1" fmla="val 65735"/>
              <a:gd name="adj2" fmla="val -20474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B1622-5BB0-4588-AF44-4EE5E4D0EEB0}"/>
              </a:ext>
            </a:extLst>
          </p:cNvPr>
          <p:cNvSpPr txBox="1"/>
          <p:nvPr/>
        </p:nvSpPr>
        <p:spPr>
          <a:xfrm>
            <a:off x="7544897" y="3607830"/>
            <a:ext cx="2251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Vindicator III Lidar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Nov 2015 – Feb 2017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5 km off Atlantic City, NJ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9A1729DB-0AE3-4176-A475-7D3E59E9B852}"/>
              </a:ext>
            </a:extLst>
          </p:cNvPr>
          <p:cNvSpPr/>
          <p:nvPr/>
        </p:nvSpPr>
        <p:spPr>
          <a:xfrm>
            <a:off x="7192399" y="4496424"/>
            <a:ext cx="2533152" cy="745788"/>
          </a:xfrm>
          <a:prstGeom prst="wedgeRectCallout">
            <a:avLst>
              <a:gd name="adj1" fmla="val 66611"/>
              <a:gd name="adj2" fmla="val -48777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CD2BE3-ADC3-44C6-8964-A8B75CF34DC3}"/>
              </a:ext>
            </a:extLst>
          </p:cNvPr>
          <p:cNvSpPr txBox="1"/>
          <p:nvPr/>
        </p:nvSpPr>
        <p:spPr>
          <a:xfrm>
            <a:off x="7185913" y="4503550"/>
            <a:ext cx="2721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Vindicator III Lidar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Dec 2014 – May 2016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40 km off Virginia Beach, VA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BB3F6D78-E0BC-41B9-86AB-CA55475102A7}"/>
              </a:ext>
            </a:extLst>
          </p:cNvPr>
          <p:cNvSpPr/>
          <p:nvPr/>
        </p:nvSpPr>
        <p:spPr>
          <a:xfrm>
            <a:off x="2795232" y="4276928"/>
            <a:ext cx="365760" cy="365760"/>
          </a:xfrm>
          <a:prstGeom prst="star5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4AE00D81-B0C0-46F5-9500-9D1237FC80D9}"/>
              </a:ext>
            </a:extLst>
          </p:cNvPr>
          <p:cNvSpPr/>
          <p:nvPr/>
        </p:nvSpPr>
        <p:spPr>
          <a:xfrm>
            <a:off x="3786083" y="4373773"/>
            <a:ext cx="2472043" cy="733784"/>
          </a:xfrm>
          <a:prstGeom prst="wedgeRectCallout">
            <a:avLst>
              <a:gd name="adj1" fmla="val -75177"/>
              <a:gd name="adj2" fmla="val -31078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4AB33C-34D8-4F13-B005-94AD71F83023}"/>
              </a:ext>
            </a:extLst>
          </p:cNvPr>
          <p:cNvSpPr txBox="1"/>
          <p:nvPr/>
        </p:nvSpPr>
        <p:spPr>
          <a:xfrm>
            <a:off x="3786084" y="4373773"/>
            <a:ext cx="2472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Leosphere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Windcube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Lidar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Sep 2020 – Oct 2021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50 km off Morro Bay, CA</a:t>
            </a:r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F99D7A4-4263-452B-80DC-24C25E289739}"/>
              </a:ext>
            </a:extLst>
          </p:cNvPr>
          <p:cNvSpPr/>
          <p:nvPr/>
        </p:nvSpPr>
        <p:spPr>
          <a:xfrm>
            <a:off x="2656526" y="3086911"/>
            <a:ext cx="365760" cy="365760"/>
          </a:xfrm>
          <a:prstGeom prst="star5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1DCC101-265E-4029-AD7E-08F7FFE691F6}"/>
              </a:ext>
            </a:extLst>
          </p:cNvPr>
          <p:cNvSpPr/>
          <p:nvPr/>
        </p:nvSpPr>
        <p:spPr>
          <a:xfrm>
            <a:off x="3726907" y="3190241"/>
            <a:ext cx="2472043" cy="733784"/>
          </a:xfrm>
          <a:prstGeom prst="wedgeRectCallout">
            <a:avLst>
              <a:gd name="adj1" fmla="val -75177"/>
              <a:gd name="adj2" fmla="val -31078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5C3EF0-610B-4D42-A424-B4C4582D6E75}"/>
              </a:ext>
            </a:extLst>
          </p:cNvPr>
          <p:cNvSpPr txBox="1"/>
          <p:nvPr/>
        </p:nvSpPr>
        <p:spPr>
          <a:xfrm>
            <a:off x="3720423" y="3179261"/>
            <a:ext cx="2472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Leosphere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Windcube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Lidar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Oct 2020 – Current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40 km 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</a:rPr>
              <a:t>off Humboldt, 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CA</a:t>
            </a:r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9C3F0EB8-90D8-4DDB-BFB1-68D25DDC4E59}"/>
              </a:ext>
            </a:extLst>
          </p:cNvPr>
          <p:cNvSpPr/>
          <p:nvPr/>
        </p:nvSpPr>
        <p:spPr>
          <a:xfrm>
            <a:off x="10488118" y="3217910"/>
            <a:ext cx="365760" cy="365760"/>
          </a:xfrm>
          <a:prstGeom prst="star5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44023008-6904-40D6-9035-63159E5AB517}"/>
              </a:ext>
            </a:extLst>
          </p:cNvPr>
          <p:cNvSpPr/>
          <p:nvPr/>
        </p:nvSpPr>
        <p:spPr>
          <a:xfrm>
            <a:off x="7841708" y="2351727"/>
            <a:ext cx="2787382" cy="733784"/>
          </a:xfrm>
          <a:prstGeom prst="wedgeRectCallout">
            <a:avLst>
              <a:gd name="adj1" fmla="val 46167"/>
              <a:gd name="adj2" fmla="val 77628"/>
            </a:avLst>
          </a:prstGeom>
          <a:solidFill>
            <a:schemeClr val="bg1"/>
          </a:solidFill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64561-6B4B-48FA-9DB2-D2D8F89D8CEF}"/>
              </a:ext>
            </a:extLst>
          </p:cNvPr>
          <p:cNvSpPr txBox="1"/>
          <p:nvPr/>
        </p:nvSpPr>
        <p:spPr>
          <a:xfrm>
            <a:off x="7835224" y="2340747"/>
            <a:ext cx="2839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Leosphere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b="1" dirty="0" err="1">
                <a:solidFill>
                  <a:schemeClr val="tx1">
                    <a:lumMod val="50000"/>
                  </a:schemeClr>
                </a:solidFill>
              </a:rPr>
              <a:t>Windcube</a:t>
            </a:r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 Lidar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Jan 2020 – Jun 2020</a:t>
            </a:r>
          </a:p>
          <a:p>
            <a:r>
              <a:rPr lang="en-US" sz="1400" b="1" dirty="0">
                <a:solidFill>
                  <a:schemeClr val="tx1">
                    <a:lumMod val="50000"/>
                  </a:schemeClr>
                </a:solidFill>
              </a:rPr>
              <a:t>3 km off Martha’s Vineyard, MA</a:t>
            </a:r>
          </a:p>
        </p:txBody>
      </p:sp>
    </p:spTree>
    <p:extLst>
      <p:ext uri="{BB962C8B-B14F-4D97-AF65-F5344CB8AC3E}">
        <p14:creationId xmlns:p14="http://schemas.microsoft.com/office/powerpoint/2010/main" val="7994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EFDD8F52-8943-4A83-8DC1-CA5CD07019D5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351" t="3911" r="8357" b="4372"/>
          <a:stretch/>
        </p:blipFill>
        <p:spPr>
          <a:xfrm>
            <a:off x="7715211" y="5216891"/>
            <a:ext cx="6771649" cy="2935320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906031B7-CC80-4D1B-822A-B8E8D0046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9" r="7875"/>
          <a:stretch/>
        </p:blipFill>
        <p:spPr>
          <a:xfrm>
            <a:off x="1039679" y="1816159"/>
            <a:ext cx="6675532" cy="3090672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F5B7C21-CE47-4A59-9CFA-DCE6C39B3A8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5555" r="7380"/>
          <a:stretch/>
        </p:blipFill>
        <p:spPr>
          <a:xfrm>
            <a:off x="7715211" y="1801502"/>
            <a:ext cx="6859066" cy="31957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D9E8C-904E-4380-9DB0-2F4465A0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B7F668-130A-4ADA-8F15-6C658CDC8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Pacific and Atlantic Observations</a:t>
            </a: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DA3A2D5-1576-4153-A1AD-FED5250ECD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" r="8598"/>
          <a:stretch/>
        </p:blipFill>
        <p:spPr>
          <a:xfrm>
            <a:off x="929229" y="5111838"/>
            <a:ext cx="6675532" cy="30906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FE45FA-BB7F-4A30-92E2-306B3BF45565}"/>
              </a:ext>
            </a:extLst>
          </p:cNvPr>
          <p:cNvSpPr txBox="1"/>
          <p:nvPr/>
        </p:nvSpPr>
        <p:spPr>
          <a:xfrm>
            <a:off x="1602585" y="1503738"/>
            <a:ext cx="5946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Humboldt (Northern CA): 91% at 90 m</a:t>
            </a:r>
            <a:br>
              <a:rPr lang="en-US" sz="1800" dirty="0"/>
            </a:br>
            <a:r>
              <a:rPr lang="en-US" sz="1400" dirty="0"/>
              <a:t>(excluding wave outage)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C8CA7-7EEB-414B-980B-C18EE6DF775A}"/>
              </a:ext>
            </a:extLst>
          </p:cNvPr>
          <p:cNvSpPr txBox="1"/>
          <p:nvPr/>
        </p:nvSpPr>
        <p:spPr>
          <a:xfrm>
            <a:off x="8299380" y="1681942"/>
            <a:ext cx="6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New Jersey: 85% at 90 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2A67C0-CFC5-49AB-937B-FED77B4E4F5A}"/>
              </a:ext>
            </a:extLst>
          </p:cNvPr>
          <p:cNvSpPr txBox="1"/>
          <p:nvPr/>
        </p:nvSpPr>
        <p:spPr>
          <a:xfrm>
            <a:off x="1561021" y="4956412"/>
            <a:ext cx="594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Morro Bay (Central CA): 96% at 90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B7D976-D931-47CB-B133-4BE3B631E3A0}"/>
              </a:ext>
            </a:extLst>
          </p:cNvPr>
          <p:cNvSpPr txBox="1"/>
          <p:nvPr/>
        </p:nvSpPr>
        <p:spPr>
          <a:xfrm>
            <a:off x="8299379" y="4956412"/>
            <a:ext cx="6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Virginia: 95% at 90 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35899-2426-4FAC-AD82-12CB141B7627}"/>
              </a:ext>
            </a:extLst>
          </p:cNvPr>
          <p:cNvSpPr txBox="1"/>
          <p:nvPr/>
        </p:nvSpPr>
        <p:spPr>
          <a:xfrm>
            <a:off x="3093334" y="2820785"/>
            <a:ext cx="249936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Extreme wave induced outage</a:t>
            </a:r>
          </a:p>
        </p:txBody>
      </p:sp>
    </p:spTree>
    <p:extLst>
      <p:ext uri="{BB962C8B-B14F-4D97-AF65-F5344CB8AC3E}">
        <p14:creationId xmlns:p14="http://schemas.microsoft.com/office/powerpoint/2010/main" val="407316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80EF5-DA22-4902-B674-95756BC0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39739-2405-4A77-9244-8F1661D8E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375583"/>
            <a:ext cx="4572001" cy="1590675"/>
          </a:xfrm>
        </p:spPr>
        <p:txBody>
          <a:bodyPr/>
          <a:lstStyle/>
          <a:p>
            <a:r>
              <a:rPr lang="en-US" dirty="0"/>
              <a:t>Pacific and Atlantic Observations</a:t>
            </a:r>
          </a:p>
        </p:txBody>
      </p:sp>
      <p:pic>
        <p:nvPicPr>
          <p:cNvPr id="6" name="Picture 5" descr="Chart, radar chart&#10;&#10;Description automatically generated">
            <a:extLst>
              <a:ext uri="{FF2B5EF4-FFF2-40B4-BE49-F238E27FC236}">
                <a16:creationId xmlns:a16="http://schemas.microsoft.com/office/drawing/2014/main" id="{9A4BFBAB-6A70-473A-BDF7-BB3FDCEE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545" y="300690"/>
            <a:ext cx="3850451" cy="3850451"/>
          </a:xfrm>
          <a:prstGeom prst="rect">
            <a:avLst/>
          </a:prstGeom>
        </p:spPr>
      </p:pic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E52AD35C-B36E-4603-8AFE-7A534053B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544" y="4243674"/>
            <a:ext cx="3850451" cy="3850451"/>
          </a:xfrm>
          <a:prstGeom prst="rect">
            <a:avLst/>
          </a:prstGeom>
        </p:spPr>
      </p:pic>
      <p:pic>
        <p:nvPicPr>
          <p:cNvPr id="10" name="Picture 9" descr="Chart, radar chart&#10;&#10;Description automatically generated">
            <a:extLst>
              <a:ext uri="{FF2B5EF4-FFF2-40B4-BE49-F238E27FC236}">
                <a16:creationId xmlns:a16="http://schemas.microsoft.com/office/drawing/2014/main" id="{F8B0F513-07F9-4D47-AFF0-3B2BD67D4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485" y="300691"/>
            <a:ext cx="3850451" cy="3850451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97B50E9C-1135-4414-97BA-E21E2A3F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484" y="4243675"/>
            <a:ext cx="3850451" cy="3850451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low confidence">
            <a:extLst>
              <a:ext uri="{FF2B5EF4-FFF2-40B4-BE49-F238E27FC236}">
                <a16:creationId xmlns:a16="http://schemas.microsoft.com/office/drawing/2014/main" id="{096C98DB-2B60-4B57-B66E-C6FCAD4320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141" y="3396588"/>
            <a:ext cx="5416203" cy="4062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439C1F-C59C-40E1-93A3-F9ECE71A8905}"/>
              </a:ext>
            </a:extLst>
          </p:cNvPr>
          <p:cNvSpPr txBox="1"/>
          <p:nvPr/>
        </p:nvSpPr>
        <p:spPr>
          <a:xfrm>
            <a:off x="7315199" y="170758"/>
            <a:ext cx="343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Humboldt (Northern CA) 90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179FB-E91C-4ED6-B46E-0847FE2CF947}"/>
              </a:ext>
            </a:extLst>
          </p:cNvPr>
          <p:cNvSpPr txBox="1"/>
          <p:nvPr/>
        </p:nvSpPr>
        <p:spPr>
          <a:xfrm>
            <a:off x="7238626" y="4102996"/>
            <a:ext cx="336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Morro Bay (Central CA) 90 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5B34E-AB8A-452D-AA28-0FD3D657D368}"/>
              </a:ext>
            </a:extLst>
          </p:cNvPr>
          <p:cNvSpPr txBox="1"/>
          <p:nvPr/>
        </p:nvSpPr>
        <p:spPr>
          <a:xfrm>
            <a:off x="10956036" y="170758"/>
            <a:ext cx="336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New Jersey 90 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4BA06-B4AB-4857-BB55-AD51BB5B8A44}"/>
              </a:ext>
            </a:extLst>
          </p:cNvPr>
          <p:cNvSpPr txBox="1"/>
          <p:nvPr/>
        </p:nvSpPr>
        <p:spPr>
          <a:xfrm>
            <a:off x="10978612" y="4102996"/>
            <a:ext cx="336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Virginia 90 m</a:t>
            </a:r>
          </a:p>
        </p:txBody>
      </p:sp>
      <p:pic>
        <p:nvPicPr>
          <p:cNvPr id="13" name="Graphic 12" descr="Wind Turbines outline">
            <a:extLst>
              <a:ext uri="{FF2B5EF4-FFF2-40B4-BE49-F238E27FC236}">
                <a16:creationId xmlns:a16="http://schemas.microsoft.com/office/drawing/2014/main" id="{C7E09832-B15F-4B0F-8741-C715C751E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27767" y="4863020"/>
            <a:ext cx="683785" cy="683785"/>
          </a:xfrm>
          <a:prstGeom prst="rect">
            <a:avLst/>
          </a:prstGeom>
        </p:spPr>
      </p:pic>
      <p:pic>
        <p:nvPicPr>
          <p:cNvPr id="14" name="Graphic 13" descr="Wind Turbines outline">
            <a:extLst>
              <a:ext uri="{FF2B5EF4-FFF2-40B4-BE49-F238E27FC236}">
                <a16:creationId xmlns:a16="http://schemas.microsoft.com/office/drawing/2014/main" id="{3DFDB3AB-DFDE-4059-94BC-E0C65E059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7767" y="5948903"/>
            <a:ext cx="683785" cy="683785"/>
          </a:xfrm>
          <a:prstGeom prst="rect">
            <a:avLst/>
          </a:prstGeom>
        </p:spPr>
      </p:pic>
      <p:pic>
        <p:nvPicPr>
          <p:cNvPr id="15" name="Graphic 14" descr="Wind Turbines outline">
            <a:extLst>
              <a:ext uri="{FF2B5EF4-FFF2-40B4-BE49-F238E27FC236}">
                <a16:creationId xmlns:a16="http://schemas.microsoft.com/office/drawing/2014/main" id="{41D4FD63-0B9B-44BC-A926-641642BA91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88442" y="4863019"/>
            <a:ext cx="683785" cy="683785"/>
          </a:xfrm>
          <a:prstGeom prst="rect">
            <a:avLst/>
          </a:prstGeom>
        </p:spPr>
      </p:pic>
      <p:pic>
        <p:nvPicPr>
          <p:cNvPr id="21" name="Graphic 20" descr="Wind Turbines outline">
            <a:extLst>
              <a:ext uri="{FF2B5EF4-FFF2-40B4-BE49-F238E27FC236}">
                <a16:creationId xmlns:a16="http://schemas.microsoft.com/office/drawing/2014/main" id="{1C66EE98-2995-4D57-9436-3C420A5CD0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8441" y="5948903"/>
            <a:ext cx="683785" cy="6837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F55875-D7D8-4D3C-93B2-4548EA878D47}"/>
              </a:ext>
            </a:extLst>
          </p:cNvPr>
          <p:cNvSpPr txBox="1"/>
          <p:nvPr/>
        </p:nvSpPr>
        <p:spPr>
          <a:xfrm>
            <a:off x="4979822" y="5356910"/>
            <a:ext cx="683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46%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095C34-5675-420A-9063-B6273544E1AC}"/>
              </a:ext>
            </a:extLst>
          </p:cNvPr>
          <p:cNvSpPr txBox="1"/>
          <p:nvPr/>
        </p:nvSpPr>
        <p:spPr>
          <a:xfrm>
            <a:off x="4976276" y="6436753"/>
            <a:ext cx="683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48%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633695-AE58-4FC9-9D75-F290F19CCC8B}"/>
              </a:ext>
            </a:extLst>
          </p:cNvPr>
          <p:cNvSpPr txBox="1"/>
          <p:nvPr/>
        </p:nvSpPr>
        <p:spPr>
          <a:xfrm>
            <a:off x="2403196" y="6437380"/>
            <a:ext cx="683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51%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B960DF-EA23-41A8-A395-F420FDAB7CCE}"/>
              </a:ext>
            </a:extLst>
          </p:cNvPr>
          <p:cNvSpPr txBox="1"/>
          <p:nvPr/>
        </p:nvSpPr>
        <p:spPr>
          <a:xfrm>
            <a:off x="2403196" y="5362138"/>
            <a:ext cx="6837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50000"/>
                  </a:schemeClr>
                </a:solidFill>
              </a:rPr>
              <a:t>54%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42764-DD03-439A-99E0-4DE5378593ED}"/>
              </a:ext>
            </a:extLst>
          </p:cNvPr>
          <p:cNvSpPr txBox="1"/>
          <p:nvPr/>
        </p:nvSpPr>
        <p:spPr>
          <a:xfrm>
            <a:off x="1371599" y="7618228"/>
            <a:ext cx="4944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Gross capacity factors simulated using the NREL 6 MW reference power curve (Musial et al., 2019)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DB8C4B-8BC1-4B36-812A-D716CBF92322}"/>
              </a:ext>
            </a:extLst>
          </p:cNvPr>
          <p:cNvSpPr/>
          <p:nvPr/>
        </p:nvSpPr>
        <p:spPr>
          <a:xfrm>
            <a:off x="2748516" y="4863019"/>
            <a:ext cx="363036" cy="21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0907E8-FB6B-493E-9660-7DFEC916886D}"/>
              </a:ext>
            </a:extLst>
          </p:cNvPr>
          <p:cNvSpPr/>
          <p:nvPr/>
        </p:nvSpPr>
        <p:spPr>
          <a:xfrm>
            <a:off x="2900916" y="5015418"/>
            <a:ext cx="276444" cy="34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19DA96-A7D0-49C2-86F2-6A253ADACE77}"/>
              </a:ext>
            </a:extLst>
          </p:cNvPr>
          <p:cNvSpPr/>
          <p:nvPr/>
        </p:nvSpPr>
        <p:spPr>
          <a:xfrm>
            <a:off x="2732563" y="5940211"/>
            <a:ext cx="363036" cy="21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BF5F46-88F1-4C48-9EA8-4F8570DE3FF4}"/>
              </a:ext>
            </a:extLst>
          </p:cNvPr>
          <p:cNvSpPr/>
          <p:nvPr/>
        </p:nvSpPr>
        <p:spPr>
          <a:xfrm>
            <a:off x="2884963" y="6092610"/>
            <a:ext cx="276444" cy="34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C5A910-9B9D-4A3F-9BD2-42756A7098FD}"/>
              </a:ext>
            </a:extLst>
          </p:cNvPr>
          <p:cNvSpPr/>
          <p:nvPr/>
        </p:nvSpPr>
        <p:spPr>
          <a:xfrm>
            <a:off x="5298800" y="4860368"/>
            <a:ext cx="363036" cy="21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D73042-8714-4EA3-8F0C-AA9845C0C2DA}"/>
              </a:ext>
            </a:extLst>
          </p:cNvPr>
          <p:cNvSpPr/>
          <p:nvPr/>
        </p:nvSpPr>
        <p:spPr>
          <a:xfrm>
            <a:off x="5451200" y="5012767"/>
            <a:ext cx="276444" cy="34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0AF92C3-11B0-4D75-80BA-C20CACAB927F}"/>
              </a:ext>
            </a:extLst>
          </p:cNvPr>
          <p:cNvSpPr/>
          <p:nvPr/>
        </p:nvSpPr>
        <p:spPr>
          <a:xfrm>
            <a:off x="5319955" y="5945486"/>
            <a:ext cx="363036" cy="2193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9579BC-565C-43F7-8ECC-B63BB203957F}"/>
              </a:ext>
            </a:extLst>
          </p:cNvPr>
          <p:cNvSpPr/>
          <p:nvPr/>
        </p:nvSpPr>
        <p:spPr>
          <a:xfrm>
            <a:off x="5472355" y="6097885"/>
            <a:ext cx="276444" cy="341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2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70540-E61C-488C-8837-404A97F87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BED97-D2E5-4F8C-8E17-526098017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0" y="270933"/>
            <a:ext cx="11430000" cy="1020923"/>
          </a:xfrm>
        </p:spPr>
        <p:txBody>
          <a:bodyPr/>
          <a:lstStyle/>
          <a:p>
            <a:r>
              <a:rPr lang="en-US" sz="2900" dirty="0"/>
              <a:t>Validation of Model Wind Resource Using Lidar Buoy Data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79A145B9-F169-4F17-97DA-AE663ACD5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94220"/>
              </p:ext>
            </p:extLst>
          </p:nvPr>
        </p:nvGraphicFramePr>
        <p:xfrm>
          <a:off x="1367699" y="1540028"/>
          <a:ext cx="12653177" cy="3200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41515">
                  <a:extLst>
                    <a:ext uri="{9D8B030D-6E8A-4147-A177-3AD203B41FA5}">
                      <a16:colId xmlns:a16="http://schemas.microsoft.com/office/drawing/2014/main" val="146901877"/>
                    </a:ext>
                  </a:extLst>
                </a:gridCol>
                <a:gridCol w="2865474">
                  <a:extLst>
                    <a:ext uri="{9D8B030D-6E8A-4147-A177-3AD203B41FA5}">
                      <a16:colId xmlns:a16="http://schemas.microsoft.com/office/drawing/2014/main" val="3509989873"/>
                    </a:ext>
                  </a:extLst>
                </a:gridCol>
                <a:gridCol w="2126512">
                  <a:extLst>
                    <a:ext uri="{9D8B030D-6E8A-4147-A177-3AD203B41FA5}">
                      <a16:colId xmlns:a16="http://schemas.microsoft.com/office/drawing/2014/main" val="2274582251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3854875442"/>
                    </a:ext>
                  </a:extLst>
                </a:gridCol>
                <a:gridCol w="2186839">
                  <a:extLst>
                    <a:ext uri="{9D8B030D-6E8A-4147-A177-3AD203B41FA5}">
                      <a16:colId xmlns:a16="http://schemas.microsoft.com/office/drawing/2014/main" val="36186831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300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MERRA-2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CFSv2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ERA5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Rapid Refresh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90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NASA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NOAA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ECMWF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NOAA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49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Temporal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1980 -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2011 -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1950 - 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2012 - present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4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Temporal Output 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1-hr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1-hr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1-hr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1-hr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12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Spatial Coverage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Global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North America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300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Horizontal Grid Spacing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0.5° x 0.625°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0.5°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0.25°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13 km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9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East Coast Wind Speed Output Heights/Layers → Observation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Power Law (α 10 m, 50 m) 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90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Lowest 0-30 mb ASL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90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Power Law (α 10 m, 100 m) → 90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Lowest 0-30 mb ASL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90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64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West Coast Wind Speed Output Heights/Layers → Observation 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50 m 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Linear Interpolation (40 m, 60 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Lowest 0-30 mb ASL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80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100 m</a:t>
                      </a:r>
                      <a:br>
                        <a:rPr lang="en-US" sz="13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100 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80 m</a:t>
                      </a:r>
                    </a:p>
                    <a:p>
                      <a:pPr marL="0" marR="0" lvl="0" indent="0" algn="l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→ 80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794919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6DC53A0-5022-4213-B46E-BAC1ABF8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676" y="4788111"/>
            <a:ext cx="8686800" cy="34414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016773-53E3-4303-BD23-CF95C185951F}"/>
              </a:ext>
            </a:extLst>
          </p:cNvPr>
          <p:cNvSpPr txBox="1"/>
          <p:nvPr/>
        </p:nvSpPr>
        <p:spPr>
          <a:xfrm rot="5400000">
            <a:off x="11079125" y="6315739"/>
            <a:ext cx="1961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Wind Speed (m/s)</a:t>
            </a:r>
          </a:p>
        </p:txBody>
      </p:sp>
    </p:spTree>
    <p:extLst>
      <p:ext uri="{BB962C8B-B14F-4D97-AF65-F5344CB8AC3E}">
        <p14:creationId xmlns:p14="http://schemas.microsoft.com/office/powerpoint/2010/main" val="28810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2A386-0E3A-426E-9D34-2B6F5CF5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62" y="1929809"/>
            <a:ext cx="9335493" cy="566013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560FE-C487-4F49-AA92-6678907E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781829-1E10-414A-9D79-40540BC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247119" cy="1310979"/>
          </a:xfrm>
        </p:spPr>
        <p:txBody>
          <a:bodyPr/>
          <a:lstStyle/>
          <a:p>
            <a:r>
              <a:rPr lang="en-US" sz="3100"/>
              <a:t>Model Bias </a:t>
            </a:r>
            <a:r>
              <a:rPr lang="en-US" sz="3100" dirty="0"/>
              <a:t>During East and West Coast Deployments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D96100-5208-49E6-888F-57C1B9F833B8}"/>
              </a:ext>
            </a:extLst>
          </p:cNvPr>
          <p:cNvGrpSpPr/>
          <p:nvPr/>
        </p:nvGrpSpPr>
        <p:grpSpPr>
          <a:xfrm>
            <a:off x="4046047" y="3249930"/>
            <a:ext cx="8359140" cy="2842260"/>
            <a:chOff x="2164080" y="3249930"/>
            <a:chExt cx="8359140" cy="284226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38BCE0D-7975-46AA-9435-5D17F768FFEF}"/>
                </a:ext>
              </a:extLst>
            </p:cNvPr>
            <p:cNvCxnSpPr/>
            <p:nvPr/>
          </p:nvCxnSpPr>
          <p:spPr>
            <a:xfrm>
              <a:off x="2164080" y="3257550"/>
              <a:ext cx="3707130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A55C0AD-C57C-4447-8554-199FABC39702}"/>
                </a:ext>
              </a:extLst>
            </p:cNvPr>
            <p:cNvCxnSpPr/>
            <p:nvPr/>
          </p:nvCxnSpPr>
          <p:spPr>
            <a:xfrm>
              <a:off x="6797040" y="3249930"/>
              <a:ext cx="3707130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44B5D3-87E7-4877-B6EB-5DF558CC2974}"/>
                </a:ext>
              </a:extLst>
            </p:cNvPr>
            <p:cNvCxnSpPr/>
            <p:nvPr/>
          </p:nvCxnSpPr>
          <p:spPr>
            <a:xfrm>
              <a:off x="2164080" y="6092190"/>
              <a:ext cx="3707130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915423-46AE-4EEB-AABC-B8C40EF8749C}"/>
                </a:ext>
              </a:extLst>
            </p:cNvPr>
            <p:cNvCxnSpPr/>
            <p:nvPr/>
          </p:nvCxnSpPr>
          <p:spPr>
            <a:xfrm>
              <a:off x="6816090" y="6092190"/>
              <a:ext cx="3707130" cy="0"/>
            </a:xfrm>
            <a:prstGeom prst="line">
              <a:avLst/>
            </a:prstGeom>
            <a:ln w="1905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222E5CC-ECF0-4B53-9F95-56542822BE68}"/>
              </a:ext>
            </a:extLst>
          </p:cNvPr>
          <p:cNvSpPr txBox="1"/>
          <p:nvPr/>
        </p:nvSpPr>
        <p:spPr>
          <a:xfrm>
            <a:off x="8835659" y="2469476"/>
            <a:ext cx="3569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+1 pp      -6 pp        -6 pp        -8 pp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C86E4-994D-43A1-A927-50E6480FF6D9}"/>
              </a:ext>
            </a:extLst>
          </p:cNvPr>
          <p:cNvSpPr txBox="1"/>
          <p:nvPr/>
        </p:nvSpPr>
        <p:spPr>
          <a:xfrm>
            <a:off x="8835658" y="5316137"/>
            <a:ext cx="3569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-1 pp      -3 pp        -4 pp        -8 pp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0D2ED5-667C-49CA-A5F6-D32CE76DF73F}"/>
              </a:ext>
            </a:extLst>
          </p:cNvPr>
          <p:cNvSpPr txBox="1"/>
          <p:nvPr/>
        </p:nvSpPr>
        <p:spPr>
          <a:xfrm>
            <a:off x="4183650" y="2468740"/>
            <a:ext cx="356952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+1 pp      -1 pp        +4 pp        -9 pp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C87AD8-CFA2-4B97-9F0C-540266EBE792}"/>
              </a:ext>
            </a:extLst>
          </p:cNvPr>
          <p:cNvSpPr txBox="1"/>
          <p:nvPr/>
        </p:nvSpPr>
        <p:spPr>
          <a:xfrm>
            <a:off x="4056679" y="5310821"/>
            <a:ext cx="370712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-15 pp       -6 pp        -1 pp        -5 pp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49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6560FE-C487-4F49-AA92-6678907EE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781829-1E10-414A-9D79-40540BCE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9" y="270933"/>
            <a:ext cx="11247119" cy="1310979"/>
          </a:xfrm>
        </p:spPr>
        <p:txBody>
          <a:bodyPr/>
          <a:lstStyle/>
          <a:p>
            <a:r>
              <a:rPr lang="en-US" sz="2500" dirty="0"/>
              <a:t>Model Correlation and CRMSE During East and West Coast Deployments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46B2F-60DD-44FC-B40E-C220E5BE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032" y="1660146"/>
            <a:ext cx="9012353" cy="6409965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6F630A-AC75-4027-B26A-2EEA6895A6E9}"/>
              </a:ext>
            </a:extLst>
          </p:cNvPr>
          <p:cNvSpPr txBox="1"/>
          <p:nvPr/>
        </p:nvSpPr>
        <p:spPr>
          <a:xfrm>
            <a:off x="6485861" y="3056861"/>
            <a:ext cx="669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C000"/>
                </a:solidFill>
              </a:rPr>
              <a:t>RAP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36957-E831-414A-B1DF-A8B3CD92DABF}"/>
              </a:ext>
            </a:extLst>
          </p:cNvPr>
          <p:cNvSpPr txBox="1"/>
          <p:nvPr/>
        </p:nvSpPr>
        <p:spPr>
          <a:xfrm>
            <a:off x="6485860" y="2518145"/>
            <a:ext cx="8293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92D050"/>
                </a:solidFill>
              </a:rPr>
              <a:t>ERA5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AA970-34E4-4E44-BBC5-9F8CA71B184C}"/>
              </a:ext>
            </a:extLst>
          </p:cNvPr>
          <p:cNvSpPr txBox="1"/>
          <p:nvPr/>
        </p:nvSpPr>
        <p:spPr>
          <a:xfrm>
            <a:off x="5255949" y="2148813"/>
            <a:ext cx="8949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B0F0"/>
                </a:solidFill>
              </a:rPr>
              <a:t>CFSv2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836CD-4BFC-4B20-B7BD-6026380A39D5}"/>
              </a:ext>
            </a:extLst>
          </p:cNvPr>
          <p:cNvSpPr txBox="1"/>
          <p:nvPr/>
        </p:nvSpPr>
        <p:spPr>
          <a:xfrm>
            <a:off x="4449095" y="2617382"/>
            <a:ext cx="123400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FF"/>
                </a:solidFill>
              </a:rPr>
              <a:t>MERRA-2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29BD8-5858-4F85-B623-B904BD9F88AD}"/>
              </a:ext>
            </a:extLst>
          </p:cNvPr>
          <p:cNvSpPr txBox="1"/>
          <p:nvPr/>
        </p:nvSpPr>
        <p:spPr>
          <a:xfrm>
            <a:off x="10324214" y="5966477"/>
            <a:ext cx="21956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</a:rPr>
              <a:t>MERRA-2 </a:t>
            </a:r>
            <a:r>
              <a:rPr lang="en-US" sz="1600" dirty="0"/>
              <a:t>performed the same as </a:t>
            </a:r>
            <a:r>
              <a:rPr lang="en-US" sz="1600" dirty="0">
                <a:solidFill>
                  <a:srgbClr val="FFC000"/>
                </a:solidFill>
              </a:rPr>
              <a:t>RAP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D4139C-0F3E-4CFA-9A47-385B16315A66}"/>
              </a:ext>
            </a:extLst>
          </p:cNvPr>
          <p:cNvCxnSpPr/>
          <p:nvPr/>
        </p:nvCxnSpPr>
        <p:spPr>
          <a:xfrm flipH="1">
            <a:off x="11323674" y="6529988"/>
            <a:ext cx="108984" cy="280167"/>
          </a:xfrm>
          <a:prstGeom prst="straightConnector1">
            <a:avLst/>
          </a:prstGeom>
          <a:ln w="190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28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AA404B-53D9-468E-ABF8-57079703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75D97F-4640-4B0E-91EC-33CCA4A44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488" y="1700101"/>
            <a:ext cx="4008475" cy="1590675"/>
          </a:xfrm>
        </p:spPr>
        <p:txBody>
          <a:bodyPr/>
          <a:lstStyle/>
          <a:p>
            <a:r>
              <a:rPr lang="en-US" sz="2800" dirty="0"/>
              <a:t>Seasonal and Diurnal Performance:</a:t>
            </a:r>
            <a:br>
              <a:rPr lang="en-US" sz="2800" dirty="0"/>
            </a:br>
            <a:r>
              <a:rPr lang="en-US" sz="2000" b="0" dirty="0"/>
              <a:t>New Jersey, Virginia, </a:t>
            </a:r>
            <a:br>
              <a:rPr lang="en-US" sz="2000" b="0" dirty="0"/>
            </a:br>
            <a:r>
              <a:rPr lang="en-US" sz="2000" b="0" dirty="0"/>
              <a:t>and Morro Bay</a:t>
            </a:r>
            <a:endParaRPr lang="en-US" sz="2800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720C804-75C5-4059-8299-E44827978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89" y="6198790"/>
            <a:ext cx="2363159" cy="1976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574157-C4F7-4606-8A0F-0D8BF18D5E7E}"/>
              </a:ext>
            </a:extLst>
          </p:cNvPr>
          <p:cNvSpPr txBox="1"/>
          <p:nvPr/>
        </p:nvSpPr>
        <p:spPr>
          <a:xfrm>
            <a:off x="5662954" y="7581674"/>
            <a:ext cx="1827941" cy="34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January 2021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9BF81E9C-3437-444D-A7DD-51F13E61B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93" y="6198790"/>
            <a:ext cx="2365332" cy="1978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1B526A-439B-44F6-84A6-C7EDEC15F28B}"/>
              </a:ext>
            </a:extLst>
          </p:cNvPr>
          <p:cNvSpPr txBox="1"/>
          <p:nvPr/>
        </p:nvSpPr>
        <p:spPr>
          <a:xfrm>
            <a:off x="7943175" y="7580062"/>
            <a:ext cx="1827940" cy="34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April 2021</a:t>
            </a:r>
          </a:p>
        </p:txBody>
      </p:sp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3989FA9C-D4D9-4944-BB2D-CE431A0AE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275" y="6198790"/>
            <a:ext cx="2365332" cy="1978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A5F719-6B1E-4F56-9AD4-C0ACEDA6DAAA}"/>
              </a:ext>
            </a:extLst>
          </p:cNvPr>
          <p:cNvSpPr txBox="1"/>
          <p:nvPr/>
        </p:nvSpPr>
        <p:spPr>
          <a:xfrm>
            <a:off x="12508331" y="7583699"/>
            <a:ext cx="1827940" cy="34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October 2020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567AB3D7-D1A4-4CE7-9F53-A28F4D78A5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684" y="6198790"/>
            <a:ext cx="2365332" cy="19784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5C89C3-C431-4C91-8667-440CE27C0428}"/>
              </a:ext>
            </a:extLst>
          </p:cNvPr>
          <p:cNvSpPr txBox="1"/>
          <p:nvPr/>
        </p:nvSpPr>
        <p:spPr>
          <a:xfrm>
            <a:off x="10225761" y="7578403"/>
            <a:ext cx="1827940" cy="342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July 2021</a:t>
            </a:r>
          </a:p>
        </p:txBody>
      </p:sp>
      <p:pic>
        <p:nvPicPr>
          <p:cNvPr id="20" name="Picture 19" descr="Chart, line chart, histogram&#10;&#10;Description automatically generated">
            <a:extLst>
              <a:ext uri="{FF2B5EF4-FFF2-40B4-BE49-F238E27FC236}">
                <a16:creationId xmlns:a16="http://schemas.microsoft.com/office/drawing/2014/main" id="{4880A2B4-4E20-4876-B205-D0BBDE11F0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9240" y="576072"/>
            <a:ext cx="2303586" cy="1975104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020A658B-83E3-4F5A-A915-54BA93B94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5240" y="576072"/>
            <a:ext cx="2303586" cy="1975104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229BE391-11EB-4FE0-8F83-A333804D72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2096" y="576072"/>
            <a:ext cx="2303586" cy="1975104"/>
          </a:xfrm>
          <a:prstGeom prst="rect">
            <a:avLst/>
          </a:prstGeom>
        </p:spPr>
      </p:pic>
      <p:pic>
        <p:nvPicPr>
          <p:cNvPr id="26" name="Picture 25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7D3D52-3E45-421E-BA84-6630F3048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8096" y="576072"/>
            <a:ext cx="2303586" cy="1975104"/>
          </a:xfrm>
          <a:prstGeom prst="rect">
            <a:avLst/>
          </a:prstGeom>
        </p:spPr>
      </p:pic>
      <p:pic>
        <p:nvPicPr>
          <p:cNvPr id="28" name="Picture 27" descr="Chart, line chart, histogram&#10;&#10;Description automatically generated">
            <a:extLst>
              <a:ext uri="{FF2B5EF4-FFF2-40B4-BE49-F238E27FC236}">
                <a16:creationId xmlns:a16="http://schemas.microsoft.com/office/drawing/2014/main" id="{80B62CF2-95FB-4AED-92F0-4E6E12CB23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9240" y="3396039"/>
            <a:ext cx="2303586" cy="1975104"/>
          </a:xfrm>
          <a:prstGeom prst="rect">
            <a:avLst/>
          </a:prstGeom>
        </p:spPr>
      </p:pic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60766D1E-3435-4A3B-8016-CEFF11E4E1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5240" y="3396039"/>
            <a:ext cx="2303586" cy="1975104"/>
          </a:xfrm>
          <a:prstGeom prst="rect">
            <a:avLst/>
          </a:prstGeom>
        </p:spPr>
      </p:pic>
      <p:pic>
        <p:nvPicPr>
          <p:cNvPr id="32" name="Picture 31" descr="Chart, line chart, histogram&#10;&#10;Description automatically generated">
            <a:extLst>
              <a:ext uri="{FF2B5EF4-FFF2-40B4-BE49-F238E27FC236}">
                <a16:creationId xmlns:a16="http://schemas.microsoft.com/office/drawing/2014/main" id="{17B4A243-86E9-47D5-9DC9-73D5F4EC26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12096" y="3396039"/>
            <a:ext cx="2303586" cy="1975104"/>
          </a:xfrm>
          <a:prstGeom prst="rect">
            <a:avLst/>
          </a:prstGeom>
        </p:spPr>
      </p:pic>
      <p:pic>
        <p:nvPicPr>
          <p:cNvPr id="34" name="Picture 33" descr="Chart, line chart, histogram&#10;&#10;Description automatically generated">
            <a:extLst>
              <a:ext uri="{FF2B5EF4-FFF2-40B4-BE49-F238E27FC236}">
                <a16:creationId xmlns:a16="http://schemas.microsoft.com/office/drawing/2014/main" id="{C66DC027-498F-40D1-B8FA-53390EDFBB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98096" y="3396039"/>
            <a:ext cx="2303586" cy="19751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C2154C3-3AA3-4787-887A-15321FD4DF03}"/>
              </a:ext>
            </a:extLst>
          </p:cNvPr>
          <p:cNvSpPr txBox="1"/>
          <p:nvPr/>
        </p:nvSpPr>
        <p:spPr>
          <a:xfrm>
            <a:off x="5618651" y="4771312"/>
            <a:ext cx="1827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January 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0A8975-9B69-491F-80DC-A09356AA6530}"/>
              </a:ext>
            </a:extLst>
          </p:cNvPr>
          <p:cNvSpPr txBox="1"/>
          <p:nvPr/>
        </p:nvSpPr>
        <p:spPr>
          <a:xfrm>
            <a:off x="7898872" y="4769700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April 2015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CB292D-B65F-427F-ABA4-6D2A6F70DE86}"/>
              </a:ext>
            </a:extLst>
          </p:cNvPr>
          <p:cNvSpPr txBox="1"/>
          <p:nvPr/>
        </p:nvSpPr>
        <p:spPr>
          <a:xfrm>
            <a:off x="12464028" y="4773337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October 2015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BFF88A-F4BB-4EE6-AA4C-4B842060189B}"/>
              </a:ext>
            </a:extLst>
          </p:cNvPr>
          <p:cNvSpPr txBox="1"/>
          <p:nvPr/>
        </p:nvSpPr>
        <p:spPr>
          <a:xfrm>
            <a:off x="10181458" y="4768041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July 2015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714D5B-233D-48A2-93F6-D037C6E1A6C1}"/>
              </a:ext>
            </a:extLst>
          </p:cNvPr>
          <p:cNvSpPr txBox="1"/>
          <p:nvPr/>
        </p:nvSpPr>
        <p:spPr>
          <a:xfrm>
            <a:off x="5618651" y="1965911"/>
            <a:ext cx="1827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January 2016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90C788-9A73-4272-AC84-9E74C5610314}"/>
              </a:ext>
            </a:extLst>
          </p:cNvPr>
          <p:cNvSpPr txBox="1"/>
          <p:nvPr/>
        </p:nvSpPr>
        <p:spPr>
          <a:xfrm>
            <a:off x="7898872" y="1964299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April 2016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49FF6B-BCB9-4256-939A-5F630E170A7B}"/>
              </a:ext>
            </a:extLst>
          </p:cNvPr>
          <p:cNvSpPr txBox="1"/>
          <p:nvPr/>
        </p:nvSpPr>
        <p:spPr>
          <a:xfrm>
            <a:off x="12464028" y="1967936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October 2016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4C99DB-DE4F-4630-8D43-BE5B05EBBC42}"/>
              </a:ext>
            </a:extLst>
          </p:cNvPr>
          <p:cNvSpPr txBox="1"/>
          <p:nvPr/>
        </p:nvSpPr>
        <p:spPr>
          <a:xfrm>
            <a:off x="10181458" y="1962640"/>
            <a:ext cx="1827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July 2016</a:t>
            </a:r>
          </a:p>
        </p:txBody>
      </p:sp>
      <p:sp>
        <p:nvSpPr>
          <p:cNvPr id="43" name="Content Placeholder 36">
            <a:extLst>
              <a:ext uri="{FF2B5EF4-FFF2-40B4-BE49-F238E27FC236}">
                <a16:creationId xmlns:a16="http://schemas.microsoft.com/office/drawing/2014/main" id="{941EB8E2-4309-4213-9F66-EA8D34D537D2}"/>
              </a:ext>
            </a:extLst>
          </p:cNvPr>
          <p:cNvSpPr txBox="1">
            <a:spLocks/>
          </p:cNvSpPr>
          <p:nvPr/>
        </p:nvSpPr>
        <p:spPr>
          <a:xfrm>
            <a:off x="1277034" y="3542172"/>
            <a:ext cx="3688377" cy="2235887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008000"/>
                </a:solidFill>
              </a:rPr>
              <a:t>New Jersey </a:t>
            </a:r>
            <a:r>
              <a:rPr lang="en-US" sz="1600" dirty="0"/>
              <a:t>Most pronounced diurnal trends in the extreme months of the year</a:t>
            </a:r>
            <a:endParaRPr lang="en-US" sz="1600" dirty="0">
              <a:solidFill>
                <a:srgbClr val="008000"/>
              </a:solidFill>
            </a:endParaRPr>
          </a:p>
          <a:p>
            <a:r>
              <a:rPr lang="en-US" sz="1600" dirty="0">
                <a:solidFill>
                  <a:srgbClr val="0000FF"/>
                </a:solidFill>
              </a:rPr>
              <a:t>Virginia </a:t>
            </a:r>
            <a:r>
              <a:rPr lang="en-US" sz="1600" dirty="0"/>
              <a:t>Little diurnal variability except during spring, when faster winds occur at night</a:t>
            </a:r>
            <a:endParaRPr lang="en-US" sz="1600" dirty="0">
              <a:solidFill>
                <a:srgbClr val="0000FF"/>
              </a:solidFill>
            </a:endParaRPr>
          </a:p>
          <a:p>
            <a:r>
              <a:rPr lang="en-US" sz="1600" dirty="0">
                <a:solidFill>
                  <a:schemeClr val="tx2"/>
                </a:solidFill>
              </a:rPr>
              <a:t>Morro Bay </a:t>
            </a:r>
            <a:r>
              <a:rPr lang="en-US" sz="1600" dirty="0"/>
              <a:t>Consistent diurnal wind speed pattern through year: fastest in the evening and at night, slowest in the morning</a:t>
            </a:r>
          </a:p>
          <a:p>
            <a:r>
              <a:rPr lang="en-US" sz="1600" dirty="0" err="1"/>
              <a:t>Reanalyses</a:t>
            </a:r>
            <a:r>
              <a:rPr lang="en-US" sz="1600" dirty="0"/>
              <a:t> capture observed diurnal trends throughout the year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0D6FF86-A1BB-4736-98F6-737B88C33242}"/>
              </a:ext>
            </a:extLst>
          </p:cNvPr>
          <p:cNvSpPr txBox="1"/>
          <p:nvPr/>
        </p:nvSpPr>
        <p:spPr>
          <a:xfrm>
            <a:off x="5662954" y="303419"/>
            <a:ext cx="86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8000"/>
                </a:solidFill>
              </a:rPr>
              <a:t>New Jersey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D9426A-3767-4A37-8D32-CC07D9372E1A}"/>
              </a:ext>
            </a:extLst>
          </p:cNvPr>
          <p:cNvSpPr txBox="1"/>
          <p:nvPr/>
        </p:nvSpPr>
        <p:spPr>
          <a:xfrm>
            <a:off x="5662954" y="3119883"/>
            <a:ext cx="86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0000FF"/>
                </a:solidFill>
              </a:rPr>
              <a:t>Virginia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6CB07DF-C3B6-4540-A5C0-0BDC8E1B7759}"/>
              </a:ext>
            </a:extLst>
          </p:cNvPr>
          <p:cNvSpPr txBox="1"/>
          <p:nvPr/>
        </p:nvSpPr>
        <p:spPr>
          <a:xfrm>
            <a:off x="5662954" y="5912216"/>
            <a:ext cx="862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Morro Bay, CA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D6CDB0-83C7-479F-9574-6A99CDEB07E0}"/>
              </a:ext>
            </a:extLst>
          </p:cNvPr>
          <p:cNvCxnSpPr/>
          <p:nvPr/>
        </p:nvCxnSpPr>
        <p:spPr>
          <a:xfrm>
            <a:off x="2211570" y="7081285"/>
            <a:ext cx="377456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1901548-4F05-4CA7-9D50-4076BC5DF895}"/>
              </a:ext>
            </a:extLst>
          </p:cNvPr>
          <p:cNvSpPr txBox="1"/>
          <p:nvPr/>
        </p:nvSpPr>
        <p:spPr>
          <a:xfrm>
            <a:off x="2662904" y="6927112"/>
            <a:ext cx="2312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Observations</a:t>
            </a:r>
          </a:p>
          <a:p>
            <a:r>
              <a:rPr lang="en-US" sz="1400" dirty="0"/>
              <a:t>MERRA-2</a:t>
            </a:r>
          </a:p>
          <a:p>
            <a:r>
              <a:rPr lang="en-US" sz="1400" dirty="0"/>
              <a:t>CFSv2</a:t>
            </a:r>
          </a:p>
          <a:p>
            <a:r>
              <a:rPr lang="en-US" sz="1400" dirty="0"/>
              <a:t>ERA5</a:t>
            </a:r>
          </a:p>
          <a:p>
            <a:r>
              <a:rPr lang="en-US" sz="1400" dirty="0"/>
              <a:t>RAP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18461D-CE3E-42AA-BB68-98EAED5AA588}"/>
              </a:ext>
            </a:extLst>
          </p:cNvPr>
          <p:cNvCxnSpPr/>
          <p:nvPr/>
        </p:nvCxnSpPr>
        <p:spPr>
          <a:xfrm>
            <a:off x="2211570" y="7292163"/>
            <a:ext cx="3774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31028C-1612-44EF-931B-1DACE9841E08}"/>
              </a:ext>
            </a:extLst>
          </p:cNvPr>
          <p:cNvCxnSpPr/>
          <p:nvPr/>
        </p:nvCxnSpPr>
        <p:spPr>
          <a:xfrm>
            <a:off x="2211570" y="7513658"/>
            <a:ext cx="37745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5CBB83-61CC-42FE-9541-73456759617D}"/>
              </a:ext>
            </a:extLst>
          </p:cNvPr>
          <p:cNvCxnSpPr/>
          <p:nvPr/>
        </p:nvCxnSpPr>
        <p:spPr>
          <a:xfrm>
            <a:off x="2211570" y="7724835"/>
            <a:ext cx="37745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6FDB52D-8258-4639-9523-B0FCEFA2B39D}"/>
              </a:ext>
            </a:extLst>
          </p:cNvPr>
          <p:cNvCxnSpPr/>
          <p:nvPr/>
        </p:nvCxnSpPr>
        <p:spPr>
          <a:xfrm>
            <a:off x="2211570" y="7933270"/>
            <a:ext cx="377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0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BB9F74-43CA-4ECC-81AD-7D1885D35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23AA669-9FF3-43DA-9E45-5482CA5E4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689469"/>
            <a:ext cx="4572001" cy="1590675"/>
          </a:xfrm>
        </p:spPr>
        <p:txBody>
          <a:bodyPr/>
          <a:lstStyle/>
          <a:p>
            <a:r>
              <a:rPr lang="en-US" sz="2800" dirty="0"/>
              <a:t>Seasonal and Diurnal Performance:</a:t>
            </a:r>
            <a:br>
              <a:rPr lang="en-US" sz="2800" dirty="0"/>
            </a:br>
            <a:r>
              <a:rPr lang="en-US" sz="2800" b="0" dirty="0"/>
              <a:t>Humboldt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190CF8-8B7D-4F7A-BDB4-3A505CA6523A}"/>
              </a:ext>
            </a:extLst>
          </p:cNvPr>
          <p:cNvGrpSpPr/>
          <p:nvPr/>
        </p:nvGrpSpPr>
        <p:grpSpPr>
          <a:xfrm>
            <a:off x="12124944" y="146304"/>
            <a:ext cx="2368296" cy="1975104"/>
            <a:chOff x="5541398" y="7187108"/>
            <a:chExt cx="1866331" cy="1600200"/>
          </a:xfrm>
        </p:grpSpPr>
        <p:pic>
          <p:nvPicPr>
            <p:cNvPr id="12" name="Picture 11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D9EC30E1-A649-4A01-9BFC-C63444067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398" y="7187108"/>
              <a:ext cx="1866331" cy="16002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B06D6EB-4A4D-46B2-82A5-175D92D095DF}"/>
                </a:ext>
              </a:extLst>
            </p:cNvPr>
            <p:cNvSpPr txBox="1"/>
            <p:nvPr/>
          </p:nvSpPr>
          <p:spPr>
            <a:xfrm>
              <a:off x="5785281" y="8301348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December 2020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CD16A96-A354-445C-B557-E97CA96210B9}"/>
              </a:ext>
            </a:extLst>
          </p:cNvPr>
          <p:cNvGrpSpPr/>
          <p:nvPr/>
        </p:nvGrpSpPr>
        <p:grpSpPr>
          <a:xfrm>
            <a:off x="9573768" y="146304"/>
            <a:ext cx="2368296" cy="1975104"/>
            <a:chOff x="5541399" y="5480651"/>
            <a:chExt cx="1866331" cy="1600200"/>
          </a:xfrm>
        </p:grpSpPr>
        <p:pic>
          <p:nvPicPr>
            <p:cNvPr id="11" name="Picture 10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9A712E86-FE96-4D78-9878-BB33B9AE2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399" y="5480651"/>
              <a:ext cx="1866331" cy="1600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7A0EB8-CA5C-44D0-9D07-9932E7643AEF}"/>
                </a:ext>
              </a:extLst>
            </p:cNvPr>
            <p:cNvSpPr txBox="1"/>
            <p:nvPr/>
          </p:nvSpPr>
          <p:spPr>
            <a:xfrm>
              <a:off x="5787584" y="6597761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November 2020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71A7F93-AC41-44C1-B9F9-BCC792CCB8FB}"/>
              </a:ext>
            </a:extLst>
          </p:cNvPr>
          <p:cNvGrpSpPr/>
          <p:nvPr/>
        </p:nvGrpSpPr>
        <p:grpSpPr>
          <a:xfrm>
            <a:off x="6967728" y="146304"/>
            <a:ext cx="2368296" cy="1975104"/>
            <a:chOff x="5541400" y="3768969"/>
            <a:chExt cx="1866331" cy="1600200"/>
          </a:xfrm>
        </p:grpSpPr>
        <p:pic>
          <p:nvPicPr>
            <p:cNvPr id="10" name="Picture 9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9795607F-752E-443C-AAA4-3CDB9413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00" y="3768969"/>
              <a:ext cx="1866331" cy="16002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A1887E-3626-4FB8-9CB1-6DFDA8566B80}"/>
                </a:ext>
              </a:extLst>
            </p:cNvPr>
            <p:cNvSpPr txBox="1"/>
            <p:nvPr/>
          </p:nvSpPr>
          <p:spPr>
            <a:xfrm>
              <a:off x="5785281" y="4889083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October 2020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F1CB2B-CF02-40CC-BFF9-6F401CAAB04C}"/>
              </a:ext>
            </a:extLst>
          </p:cNvPr>
          <p:cNvGrpSpPr/>
          <p:nvPr/>
        </p:nvGrpSpPr>
        <p:grpSpPr>
          <a:xfrm>
            <a:off x="12124944" y="6071616"/>
            <a:ext cx="2368296" cy="1975104"/>
            <a:chOff x="5541401" y="2062512"/>
            <a:chExt cx="1866331" cy="1600200"/>
          </a:xfrm>
        </p:grpSpPr>
        <p:pic>
          <p:nvPicPr>
            <p:cNvPr id="9" name="Picture 8" descr="Chart, line chart&#10;&#10;Description automatically generated">
              <a:extLst>
                <a:ext uri="{FF2B5EF4-FFF2-40B4-BE49-F238E27FC236}">
                  <a16:creationId xmlns:a16="http://schemas.microsoft.com/office/drawing/2014/main" id="{7B88D521-5AA8-40A1-82B1-F562C7C45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01" y="2062512"/>
              <a:ext cx="1866331" cy="16002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721986-22D0-423A-B208-8BFEA1C1A3D4}"/>
                </a:ext>
              </a:extLst>
            </p:cNvPr>
            <p:cNvSpPr txBox="1"/>
            <p:nvPr/>
          </p:nvSpPr>
          <p:spPr>
            <a:xfrm>
              <a:off x="5785281" y="3179904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September 2021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490EF27-60CD-4B90-8AB6-D5B17D5E1EB9}"/>
              </a:ext>
            </a:extLst>
          </p:cNvPr>
          <p:cNvGrpSpPr/>
          <p:nvPr/>
        </p:nvGrpSpPr>
        <p:grpSpPr>
          <a:xfrm>
            <a:off x="9573768" y="6071616"/>
            <a:ext cx="2368296" cy="1975104"/>
            <a:chOff x="5541402" y="350830"/>
            <a:chExt cx="1866331" cy="1600200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5DE73317-8E7B-4BBF-BB00-9E04FD01C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02" y="350830"/>
              <a:ext cx="1866331" cy="16002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AF412A6-402D-4180-B78D-8032536CB87F}"/>
                </a:ext>
              </a:extLst>
            </p:cNvPr>
            <p:cNvSpPr txBox="1"/>
            <p:nvPr/>
          </p:nvSpPr>
          <p:spPr>
            <a:xfrm>
              <a:off x="5785281" y="1468056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August 2021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6D9C23A-A714-4AC9-ADAD-F4923FC821D6}"/>
              </a:ext>
            </a:extLst>
          </p:cNvPr>
          <p:cNvGrpSpPr/>
          <p:nvPr/>
        </p:nvGrpSpPr>
        <p:grpSpPr>
          <a:xfrm>
            <a:off x="6967728" y="6071616"/>
            <a:ext cx="2368296" cy="1975104"/>
            <a:chOff x="5541403" y="-1359382"/>
            <a:chExt cx="1866331" cy="1600200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AD03E89-2BCF-41CC-B6DE-2D93FE201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403" y="-1359382"/>
              <a:ext cx="1866331" cy="1600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D544E0-0006-4911-BEAE-A84A5CD6A9E7}"/>
                </a:ext>
              </a:extLst>
            </p:cNvPr>
            <p:cNvSpPr txBox="1"/>
            <p:nvPr/>
          </p:nvSpPr>
          <p:spPr>
            <a:xfrm>
              <a:off x="5783339" y="-240905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July 2021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A0A4BDA-C70B-4227-A38B-DA53BFD22F6C}"/>
              </a:ext>
            </a:extLst>
          </p:cNvPr>
          <p:cNvGrpSpPr/>
          <p:nvPr/>
        </p:nvGrpSpPr>
        <p:grpSpPr>
          <a:xfrm>
            <a:off x="12124944" y="4105656"/>
            <a:ext cx="2368296" cy="1975104"/>
            <a:chOff x="6480521" y="4114800"/>
            <a:chExt cx="1866331" cy="1600200"/>
          </a:xfrm>
        </p:grpSpPr>
        <p:pic>
          <p:nvPicPr>
            <p:cNvPr id="32" name="Picture 31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A2A528B7-F2B9-47A5-BF68-811A89E4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521" y="4114800"/>
              <a:ext cx="1866331" cy="16002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FD535AC-A06D-4A0C-BB72-84B3E8739D83}"/>
                </a:ext>
              </a:extLst>
            </p:cNvPr>
            <p:cNvSpPr txBox="1"/>
            <p:nvPr/>
          </p:nvSpPr>
          <p:spPr>
            <a:xfrm>
              <a:off x="6722609" y="5235958"/>
              <a:ext cx="14423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June 2021</a:t>
              </a:r>
            </a:p>
          </p:txBody>
        </p:sp>
      </p:grp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F7438EFC-8F77-4C83-A518-7D21D5167012}"/>
              </a:ext>
            </a:extLst>
          </p:cNvPr>
          <p:cNvSpPr txBox="1">
            <a:spLocks/>
          </p:cNvSpPr>
          <p:nvPr/>
        </p:nvSpPr>
        <p:spPr>
          <a:xfrm>
            <a:off x="6961666" y="3245840"/>
            <a:ext cx="4572000" cy="3429000"/>
          </a:xfrm>
          <a:prstGeom prst="rect">
            <a:avLst/>
          </a:prstGeom>
        </p:spPr>
        <p:txBody>
          <a:bodyPr/>
          <a:lstStyle>
            <a:lvl1pPr marL="274320" indent="-27432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Inconsistent diurnal wind speed patterns through year</a:t>
            </a:r>
          </a:p>
          <a:p>
            <a:r>
              <a:rPr lang="en-US" sz="2000" dirty="0" err="1"/>
              <a:t>Reanalyses</a:t>
            </a:r>
            <a:r>
              <a:rPr lang="en-US" sz="2000" dirty="0"/>
              <a:t> fail to capture summer diurnal wind speed pattern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5F1BF1-895F-4559-AE4A-7A559F62052E}"/>
              </a:ext>
            </a:extLst>
          </p:cNvPr>
          <p:cNvCxnSpPr/>
          <p:nvPr/>
        </p:nvCxnSpPr>
        <p:spPr>
          <a:xfrm>
            <a:off x="12551733" y="2802925"/>
            <a:ext cx="377456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ECFD0F9-D837-4FC8-A499-79FF2FE3697F}"/>
              </a:ext>
            </a:extLst>
          </p:cNvPr>
          <p:cNvSpPr txBox="1"/>
          <p:nvPr/>
        </p:nvSpPr>
        <p:spPr>
          <a:xfrm>
            <a:off x="13003067" y="2648752"/>
            <a:ext cx="23125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Observations</a:t>
            </a:r>
          </a:p>
          <a:p>
            <a:r>
              <a:rPr lang="en-US" sz="1400" dirty="0"/>
              <a:t>MERRA-2</a:t>
            </a:r>
          </a:p>
          <a:p>
            <a:r>
              <a:rPr lang="en-US" sz="1400" dirty="0"/>
              <a:t>CFSv2</a:t>
            </a:r>
          </a:p>
          <a:p>
            <a:r>
              <a:rPr lang="en-US" sz="1400" dirty="0"/>
              <a:t>ERA5</a:t>
            </a:r>
          </a:p>
          <a:p>
            <a:r>
              <a:rPr lang="en-US" sz="1400" dirty="0"/>
              <a:t>RAP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9245BA-B79E-45D2-946C-938651EAD83C}"/>
              </a:ext>
            </a:extLst>
          </p:cNvPr>
          <p:cNvCxnSpPr/>
          <p:nvPr/>
        </p:nvCxnSpPr>
        <p:spPr>
          <a:xfrm>
            <a:off x="12551733" y="3013803"/>
            <a:ext cx="377456" cy="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613A1B-BF0C-4BB8-8007-315C4E645074}"/>
              </a:ext>
            </a:extLst>
          </p:cNvPr>
          <p:cNvCxnSpPr/>
          <p:nvPr/>
        </p:nvCxnSpPr>
        <p:spPr>
          <a:xfrm>
            <a:off x="12551733" y="3235298"/>
            <a:ext cx="377456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7E11946-3D9B-4CDC-AF02-F04E0B6A531F}"/>
              </a:ext>
            </a:extLst>
          </p:cNvPr>
          <p:cNvCxnSpPr/>
          <p:nvPr/>
        </p:nvCxnSpPr>
        <p:spPr>
          <a:xfrm>
            <a:off x="12551733" y="3446475"/>
            <a:ext cx="377456" cy="0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7FEFCC-ABDA-41AF-B315-96D963AA59AF}"/>
              </a:ext>
            </a:extLst>
          </p:cNvPr>
          <p:cNvCxnSpPr/>
          <p:nvPr/>
        </p:nvCxnSpPr>
        <p:spPr>
          <a:xfrm>
            <a:off x="12551733" y="3654910"/>
            <a:ext cx="377456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1B2629B-8FB7-4B05-9839-F571E3DD4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5829" y="4909545"/>
            <a:ext cx="3803540" cy="3261171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7ABDC0-A4F7-4351-94FC-93D9FACE0824}"/>
              </a:ext>
            </a:extLst>
          </p:cNvPr>
          <p:cNvSpPr/>
          <p:nvPr/>
        </p:nvSpPr>
        <p:spPr>
          <a:xfrm>
            <a:off x="6922007" y="6033977"/>
            <a:ext cx="2368296" cy="2136739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6FEF368-0918-4DD0-9450-1E44D45A84DA}"/>
              </a:ext>
            </a:extLst>
          </p:cNvPr>
          <p:cNvCxnSpPr/>
          <p:nvPr/>
        </p:nvCxnSpPr>
        <p:spPr>
          <a:xfrm flipH="1" flipV="1">
            <a:off x="5559369" y="4909545"/>
            <a:ext cx="1362638" cy="1124432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C53C260-C578-40EF-AAFB-468F94499040}"/>
              </a:ext>
            </a:extLst>
          </p:cNvPr>
          <p:cNvCxnSpPr>
            <a:cxnSpLocks/>
          </p:cNvCxnSpPr>
          <p:nvPr/>
        </p:nvCxnSpPr>
        <p:spPr>
          <a:xfrm flipH="1">
            <a:off x="5559369" y="8170716"/>
            <a:ext cx="1362638" cy="0"/>
          </a:xfrm>
          <a:prstGeom prst="line">
            <a:avLst/>
          </a:prstGeom>
          <a:ln>
            <a:solidFill>
              <a:schemeClr val="tx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E0A5D4D-AF73-4503-888D-51A180C68E92}"/>
              </a:ext>
            </a:extLst>
          </p:cNvPr>
          <p:cNvSpPr txBox="1"/>
          <p:nvPr/>
        </p:nvSpPr>
        <p:spPr>
          <a:xfrm>
            <a:off x="3326236" y="7205805"/>
            <a:ext cx="2078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4 m lidar buoy</a:t>
            </a:r>
          </a:p>
          <a:p>
            <a:r>
              <a:rPr lang="en-US" sz="1200" dirty="0">
                <a:solidFill>
                  <a:schemeClr val="tx1">
                    <a:lumMod val="50000"/>
                  </a:schemeClr>
                </a:solidFill>
              </a:rPr>
              <a:t>4 m nearby NDBC buoy</a:t>
            </a:r>
          </a:p>
          <a:p>
            <a:endParaRPr lang="en-US" sz="12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92220A9-174F-4348-8C67-E3590EBC1431}"/>
              </a:ext>
            </a:extLst>
          </p:cNvPr>
          <p:cNvCxnSpPr/>
          <p:nvPr/>
        </p:nvCxnSpPr>
        <p:spPr>
          <a:xfrm>
            <a:off x="2948780" y="7341255"/>
            <a:ext cx="377456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75351B1-B797-428A-BA1C-A5F62C229A7C}"/>
              </a:ext>
            </a:extLst>
          </p:cNvPr>
          <p:cNvCxnSpPr/>
          <p:nvPr/>
        </p:nvCxnSpPr>
        <p:spPr>
          <a:xfrm>
            <a:off x="2954096" y="7526672"/>
            <a:ext cx="377456" cy="0"/>
          </a:xfrm>
          <a:prstGeom prst="line">
            <a:avLst/>
          </a:prstGeom>
          <a:ln w="28575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12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13.potx" id="{BCBC73A8-371F-474A-B8C1-26262A6B9152}" vid="{9127C93A-8C49-4036-BD05-3A3B6DCD0A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PNNL_13</Template>
  <TotalTime>11061</TotalTime>
  <Words>878</Words>
  <Application>Microsoft Office PowerPoint</Application>
  <PresentationFormat>Custom</PresentationFormat>
  <Paragraphs>178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PNNL_Option_4</vt:lpstr>
      <vt:lpstr>Comparison of Model Offshore Wind Speed Performance Using Lidar Buoy Data off the U.S. Atlantic and Pacific Coasts</vt:lpstr>
      <vt:lpstr>U.S. Department of Energy Lidar Buoy Deployment History</vt:lpstr>
      <vt:lpstr>Pacific and Atlantic Observations</vt:lpstr>
      <vt:lpstr>Pacific and Atlantic Observations</vt:lpstr>
      <vt:lpstr>Validation of Model Wind Resource Using Lidar Buoy Data</vt:lpstr>
      <vt:lpstr>Model Bias During East and West Coast Deployments</vt:lpstr>
      <vt:lpstr>Model Correlation and CRMSE During East and West Coast Deployments</vt:lpstr>
      <vt:lpstr>Seasonal and Diurnal Performance: New Jersey, Virginia,  and Morro Bay</vt:lpstr>
      <vt:lpstr>Seasonal and Diurnal Performance: Humboldt</vt:lpstr>
      <vt:lpstr>Sources of Error: Ramps and Timing</vt:lpstr>
      <vt:lpstr>January 2021 Western U.S. Atmospheric River</vt:lpstr>
      <vt:lpstr>Summary </vt:lpstr>
      <vt:lpstr>Upcoming Analysis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Sheridan, Lindsay M</dc:creator>
  <cp:lastModifiedBy>Sheridan, Lindsay M</cp:lastModifiedBy>
  <cp:revision>348</cp:revision>
  <dcterms:created xsi:type="dcterms:W3CDTF">2021-07-27T23:36:44Z</dcterms:created>
  <dcterms:modified xsi:type="dcterms:W3CDTF">2022-01-25T17:15:00Z</dcterms:modified>
</cp:coreProperties>
</file>